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49" r:id="rId1"/>
  </p:sldMasterIdLst>
  <p:notesMasterIdLst>
    <p:notesMasterId r:id="rId20"/>
  </p:notesMasterIdLst>
  <p:handoutMasterIdLst>
    <p:handoutMasterId r:id="rId21"/>
  </p:handoutMasterIdLst>
  <p:sldIdLst>
    <p:sldId id="303" r:id="rId2"/>
    <p:sldId id="300" r:id="rId3"/>
    <p:sldId id="273" r:id="rId4"/>
    <p:sldId id="288" r:id="rId5"/>
    <p:sldId id="290" r:id="rId6"/>
    <p:sldId id="293" r:id="rId7"/>
    <p:sldId id="295" r:id="rId8"/>
    <p:sldId id="289" r:id="rId9"/>
    <p:sldId id="294" r:id="rId10"/>
    <p:sldId id="292" r:id="rId11"/>
    <p:sldId id="296" r:id="rId12"/>
    <p:sldId id="297" r:id="rId13"/>
    <p:sldId id="298" r:id="rId14"/>
    <p:sldId id="299" r:id="rId15"/>
    <p:sldId id="301" r:id="rId16"/>
    <p:sldId id="262" r:id="rId17"/>
    <p:sldId id="261" r:id="rId18"/>
    <p:sldId id="260" r:id="rId1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uthenticate and connect with Microsoft Graph" id="{7E829F76-CD83-44A3-B3F7-007301260BD8}">
          <p14:sldIdLst>
            <p14:sldId id="303"/>
            <p14:sldId id="300"/>
          </p14:sldIdLst>
        </p14:section>
        <p14:section name="Authentication overview" id="{F18E084E-3054-4A91-9FD5-7B5F4E5B4165}">
          <p14:sldIdLst>
            <p14:sldId id="273"/>
            <p14:sldId id="288"/>
            <p14:sldId id="290"/>
            <p14:sldId id="293"/>
            <p14:sldId id="295"/>
            <p14:sldId id="289"/>
            <p14:sldId id="294"/>
            <p14:sldId id="292"/>
            <p14:sldId id="296"/>
            <p14:sldId id="297"/>
            <p14:sldId id="298"/>
            <p14:sldId id="299"/>
            <p14:sldId id="301"/>
          </p14:sldIdLst>
        </p14:section>
        <p14:section name="Summary" id="{0515D85C-C91E-4BDB-B673-651C2D8A364D}">
          <p14:sldIdLst>
            <p14:sldId id="262"/>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0B0B"/>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6395" autoAdjust="0"/>
    <p:restoredTop sz="94990" autoAdjust="0"/>
  </p:normalViewPr>
  <p:slideViewPr>
    <p:cSldViewPr snapToGrid="0">
      <p:cViewPr varScale="1">
        <p:scale>
          <a:sx n="116" d="100"/>
          <a:sy n="116" d="100"/>
        </p:scale>
        <p:origin x="200" y="1104"/>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1424"/>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10/16/17 9:18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jpeg>
</file>

<file path=ppt/media/image12.jpeg>
</file>

<file path=ppt/media/image13.jpeg>
</file>

<file path=ppt/media/image14.png>
</file>

<file path=ppt/media/image15.png>
</file>

<file path=ppt/media/image16.jpe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10/16/17 9:18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10/16/17 9:18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625291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a:t>All tokens are JWT tokens.</a:t>
            </a:r>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Format and content of ID tokens are consistent for personal MSA accounts as well as work or school accounts.</a:t>
            </a:r>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Access token</a:t>
            </a:r>
            <a:r>
              <a:rPr lang="en-US" baseline="0" dirty="0"/>
              <a:t> requests include metadata such as expiry and scopes, avoiding the need to parse the JWT token.</a:t>
            </a:r>
            <a:endParaRPr lang="en-US" dirty="0"/>
          </a:p>
          <a:p>
            <a:endParaRPr lang="en-US" dirty="0"/>
          </a:p>
          <a:p>
            <a:r>
              <a:rPr lang="en-US" dirty="0"/>
              <a:t>Refresh tokens are multi-resource. A refresh token received during a token request for one resource can be redeemed for access tokens to a completely different resource.</a:t>
            </a:r>
          </a:p>
          <a:p>
            <a:endParaRPr lang="en-US" dirty="0"/>
          </a:p>
          <a:p>
            <a:r>
              <a:rPr lang="en-US" dirty="0"/>
              <a:t>For more information, see https://docs.microsoft.com/en-us/azure/active-directory/develop/active-directory-v2-tokens </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8786028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Registering the application generates the Application ID.  Creating an application secret is required because it is a web URL (in </a:t>
            </a:r>
            <a:r>
              <a:rPr lang="en-US" dirty="0" err="1"/>
              <a:t>GraphClient</a:t>
            </a:r>
            <a:r>
              <a:rPr lang="en-US" dirty="0"/>
              <a:t> SDK, this is considered a </a:t>
            </a:r>
            <a:r>
              <a:rPr lang="en-US" dirty="0" err="1"/>
              <a:t>ConfidentialClientApplication</a:t>
            </a:r>
            <a:r>
              <a:rPr lang="en-US" dirty="0"/>
              <a:t>, one that contains a secret). The client secret is required here because it is calling back to a web URL, it would not be required if using a native application.</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3053566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authorize endpoint will prompt the user to sign in and to grant consent to the requested permissions. The response will be directed back to the configured redirect URL.</a:t>
            </a:r>
          </a:p>
          <a:p>
            <a:endParaRPr lang="en-US" dirty="0"/>
          </a:p>
          <a:p>
            <a:r>
              <a:rPr lang="en-US" dirty="0"/>
              <a:t>A common configuration mistake is when the redirect URL doesn’t exactly match one of the redirect URLs configured for the application, including if there is a trailing slash or not.</a:t>
            </a:r>
          </a:p>
          <a:p>
            <a:endParaRPr lang="en-US" dirty="0"/>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1706991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HTTP request to the token endpoint POSTs the body content. The result is an HTTP 200 OK that contains the access token. </a:t>
            </a:r>
          </a:p>
          <a:p>
            <a:endParaRPr lang="en-US" dirty="0"/>
          </a:p>
          <a:p>
            <a:r>
              <a:rPr lang="en-US" dirty="0"/>
              <a:t>The refresh token is returned when the scope includes the “</a:t>
            </a:r>
            <a:r>
              <a:rPr lang="en-US" dirty="0" err="1"/>
              <a:t>offline_access</a:t>
            </a:r>
            <a:r>
              <a:rPr lang="en-US" dirty="0"/>
              <a:t>” permission.  </a:t>
            </a:r>
          </a:p>
          <a:p>
            <a:endParaRPr lang="en-US" dirty="0"/>
          </a:p>
          <a:p>
            <a:r>
              <a:rPr lang="en-US" dirty="0"/>
              <a:t>The id token is returned when the “</a:t>
            </a:r>
            <a:r>
              <a:rPr lang="en-US" dirty="0" err="1"/>
              <a:t>openid</a:t>
            </a:r>
            <a:r>
              <a:rPr lang="en-US" dirty="0"/>
              <a:t>” permission is requested.</a:t>
            </a:r>
          </a:p>
          <a:p>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Some data such as HTTP headers has been omitted for brevity.</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307133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access token is used as the value for the Authorization header in the GET request to the Microsoft Graph.</a:t>
            </a:r>
          </a:p>
          <a:p>
            <a:endParaRPr lang="en-US" dirty="0"/>
          </a:p>
          <a:p>
            <a:r>
              <a:rPr lang="en-US" dirty="0"/>
              <a:t>Some data such as HTTP headers has been omitted for brevity.</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7742558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10/16/17 9:18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27022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20496836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10/16/17 9:18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77171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scenario has these basic parts. There are various</a:t>
            </a:r>
            <a:r>
              <a:rPr lang="en-US" baseline="0" dirty="0"/>
              <a:t> implementations, but the premise is the same for all.</a:t>
            </a:r>
          </a:p>
          <a:p>
            <a:endParaRPr lang="en-US" baseline="0" dirty="0"/>
          </a:p>
          <a:p>
            <a:r>
              <a:rPr lang="en-US" baseline="0" dirty="0"/>
              <a:t>Both the client and the resource server need to know about the authorization server, in this case Azure AD. </a:t>
            </a:r>
          </a:p>
          <a:p>
            <a:endParaRPr lang="en-US" baseline="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333761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v2 endpoint includes breaking changes to protocols. </a:t>
            </a:r>
          </a:p>
          <a:p>
            <a:endParaRPr lang="en-US" dirty="0"/>
          </a:p>
          <a:p>
            <a:r>
              <a:rPr lang="en-US" dirty="0"/>
              <a:t>This is why it</a:t>
            </a:r>
            <a:r>
              <a:rPr lang="en-US" baseline="0" dirty="0"/>
              <a:t> is the V2 endpoint. Because the protocol is different, requires new client library implementations.</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683952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v1 endpoint, had to provide resource parameter to identify which resource you were requesting an access token for. Open source libraries were not able to easily incorporate into requests. Now use the scope parameter, which is supported by all libraries, to compound</a:t>
            </a:r>
            <a:r>
              <a:rPr lang="en-US" baseline="0" dirty="0"/>
              <a:t> the resource and permission.</a:t>
            </a:r>
          </a:p>
          <a:p>
            <a:endParaRPr lang="en-US" baseline="0" dirty="0"/>
          </a:p>
          <a:p>
            <a:r>
              <a:rPr lang="en-US" baseline="0" dirty="0"/>
              <a:t>When you build applications with AADv1, had to register what permissions the application needed, and user consented to all permissions statically. With AADv2, can now send scopes you want at the time you want them, don’t need to ask for all of it up front.</a:t>
            </a:r>
          </a:p>
          <a:p>
            <a:endParaRPr lang="en-US" baseline="0" dirty="0"/>
          </a:p>
          <a:p>
            <a:r>
              <a:rPr lang="en-US" baseline="0" dirty="0"/>
              <a:t>Changed contents of </a:t>
            </a:r>
            <a:r>
              <a:rPr lang="en-US" baseline="0" dirty="0" err="1"/>
              <a:t>id_token</a:t>
            </a:r>
            <a:r>
              <a:rPr lang="en-US" baseline="0" dirty="0"/>
              <a:t> to better conform to Open ID Connect 1.0 specification, such as using </a:t>
            </a:r>
            <a:r>
              <a:rPr lang="en-US" baseline="0" dirty="0" err="1"/>
              <a:t>preferredUserName</a:t>
            </a:r>
            <a:r>
              <a:rPr lang="en-US" baseline="0" dirty="0"/>
              <a:t> claim instead of UPN claim. The most </a:t>
            </a:r>
          </a:p>
          <a:p>
            <a:endParaRPr lang="en-US" baseline="0" dirty="0"/>
          </a:p>
          <a:p>
            <a:r>
              <a:rPr lang="en-US" baseline="0" dirty="0"/>
              <a:t>In the past, if you needed a client app, single page app, web app, and web API, you had to create multiple registrations and wire up the relationships between them.  AAD v2 now enables one registration across a single logical application.</a:t>
            </a:r>
          </a:p>
          <a:p>
            <a:endParaRPr lang="en-US" baseline="0" dirty="0"/>
          </a:p>
          <a:p>
            <a:r>
              <a:rPr lang="en-US" dirty="0"/>
              <a:t>For more information:  https://docs.microsoft.com/en-us/azure/active-directory/develop/active-directory-v2-compare </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608358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0" lang="en-US" sz="900" b="0" i="0" u="none" strike="noStrike" kern="1200" cap="none" spc="0" normalizeH="0" baseline="0" noProof="0" dirty="0">
                <a:ln>
                  <a:noFill/>
                </a:ln>
                <a:solidFill>
                  <a:srgbClr val="2F2F2F"/>
                </a:solidFill>
                <a:effectLst/>
                <a:uLnTx/>
                <a:uFillTx/>
                <a:latin typeface="Segoe UI Light" pitchFamily="34" charset="0"/>
                <a:ea typeface="+mn-ea"/>
                <a:cs typeface="+mn-cs"/>
              </a:rPr>
              <a:t>There are two primary endpoints for v2.0: /authorize and /token. Each of these can be scoped based on the {tenant} section of the URL.</a:t>
            </a:r>
          </a:p>
          <a:p>
            <a:endParaRPr kumimoji="0" lang="en-US" sz="900" b="0" i="0" u="none" strike="noStrike" kern="1200" cap="none" spc="0" normalizeH="0" baseline="0" noProof="0" dirty="0">
              <a:ln>
                <a:noFill/>
              </a:ln>
              <a:solidFill>
                <a:srgbClr val="2F2F2F"/>
              </a:solidFill>
              <a:effectLst/>
              <a:uLnTx/>
              <a:uFillTx/>
              <a:latin typeface="Segoe UI Light" pitchFamily="34" charset="0"/>
              <a:ea typeface="+mn-ea"/>
              <a:cs typeface="+mn-cs"/>
            </a:endParaRPr>
          </a:p>
          <a:p>
            <a:r>
              <a:rPr kumimoji="0" lang="en-US" sz="900" b="1" i="0" u="none" strike="noStrike" kern="1200" cap="none" spc="0" normalizeH="0" baseline="0" noProof="0" dirty="0">
                <a:ln>
                  <a:noFill/>
                </a:ln>
                <a:solidFill>
                  <a:srgbClr val="2F2F2F"/>
                </a:solidFill>
                <a:effectLst/>
                <a:uLnTx/>
                <a:uFillTx/>
                <a:latin typeface="Segoe UI Light" pitchFamily="34" charset="0"/>
                <a:ea typeface="+mn-ea"/>
                <a:cs typeface="+mn-cs"/>
              </a:rPr>
              <a:t>Either the friendly domain name of the Azure AD tenant or the tenant's </a:t>
            </a:r>
            <a:r>
              <a:rPr kumimoji="0" lang="en-US" sz="900" b="1" i="0" u="none" strike="noStrike" kern="1200" cap="none" spc="0" normalizeH="0" baseline="0" noProof="0" dirty="0" err="1">
                <a:ln>
                  <a:noFill/>
                </a:ln>
                <a:solidFill>
                  <a:srgbClr val="2F2F2F"/>
                </a:solidFill>
                <a:effectLst/>
                <a:uLnTx/>
                <a:uFillTx/>
                <a:latin typeface="Segoe UI Light" pitchFamily="34" charset="0"/>
                <a:ea typeface="+mn-ea"/>
                <a:cs typeface="+mn-cs"/>
              </a:rPr>
              <a:t>guid</a:t>
            </a:r>
            <a:r>
              <a:rPr kumimoji="0" lang="en-US" sz="900" b="1" i="0" u="none" strike="noStrike" kern="1200" cap="none" spc="0" normalizeH="0" baseline="0" noProof="0" dirty="0">
                <a:ln>
                  <a:noFill/>
                </a:ln>
                <a:solidFill>
                  <a:srgbClr val="2F2F2F"/>
                </a:solidFill>
                <a:effectLst/>
                <a:uLnTx/>
                <a:uFillTx/>
                <a:latin typeface="Segoe UI Light" pitchFamily="34" charset="0"/>
                <a:ea typeface="+mn-ea"/>
                <a:cs typeface="+mn-cs"/>
              </a:rPr>
              <a:t> identifier can be used.</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416943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https://developer.microsoft.com/en-us/graph/docs/concepts/auth_v2_user</a:t>
            </a:r>
          </a:p>
          <a:p>
            <a:endParaRPr lang="en-US" dirty="0"/>
          </a:p>
          <a:p>
            <a:r>
              <a:rPr lang="en-US" dirty="0"/>
              <a:t>The </a:t>
            </a:r>
            <a:r>
              <a:rPr lang="en-US" dirty="0" err="1"/>
              <a:t>response_mode</a:t>
            </a:r>
            <a:r>
              <a:rPr lang="en-US" dirty="0"/>
              <a:t> indicates if the data should be returned in the </a:t>
            </a:r>
            <a:r>
              <a:rPr lang="en-US" dirty="0" err="1"/>
              <a:t>querystring</a:t>
            </a:r>
            <a:r>
              <a:rPr lang="en-US" dirty="0"/>
              <a:t> or if it is </a:t>
            </a:r>
            <a:r>
              <a:rPr lang="en-US" dirty="0" err="1"/>
              <a:t>POSTed</a:t>
            </a:r>
            <a:r>
              <a:rPr lang="en-US" dirty="0"/>
              <a:t> back. The demo uses a </a:t>
            </a:r>
            <a:r>
              <a:rPr lang="en-US" dirty="0" err="1"/>
              <a:t>querystring</a:t>
            </a:r>
            <a:r>
              <a:rPr lang="en-US" dirty="0"/>
              <a:t> to easily capture the return data.</a:t>
            </a:r>
          </a:p>
          <a:p>
            <a:endParaRPr lang="en-US" dirty="0"/>
          </a:p>
          <a:p>
            <a:r>
              <a:rPr lang="en-US" dirty="0"/>
              <a:t>State parameter can be anything you wish, data in equals data out.  Using a randomly generated value for the state parameter with helps prevent against CSRF attacks (see https://tools.ietf.org/html/rfc6749#section-10.12). </a:t>
            </a:r>
          </a:p>
          <a:p>
            <a:endParaRPr lang="en-US" dirty="0"/>
          </a:p>
          <a:p>
            <a:r>
              <a:rPr lang="en-US" dirty="0"/>
              <a:t>The “Click here to try it” link is an app that will be redirected to http://localhost/myapp with a code.  Can use this to demonstrate the converged endpoint experience: can log in with organizational accounts (work or school) or personal accounts (Microsoft Account).  </a:t>
            </a:r>
          </a:p>
          <a:p>
            <a:endParaRPr lang="en-US" dirty="0"/>
          </a:p>
          <a:p>
            <a:r>
              <a:rPr lang="en-US" dirty="0"/>
              <a:t>For more information, see: https://developer.microsoft.com/en-us/graph/docs/concepts/auth_v2_user</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7949322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a:t>
            </a:r>
            <a:r>
              <a:rPr lang="en-US" baseline="0" dirty="0"/>
              <a:t> there are changes in the protocols between v1 and v2, this requires a change in the SDK and a new conceptual model.</a:t>
            </a:r>
          </a:p>
          <a:p>
            <a:endParaRPr lang="en-US" baseline="0" dirty="0"/>
          </a:p>
          <a:p>
            <a:r>
              <a:rPr lang="en-US" dirty="0" err="1"/>
              <a:t>PublicClientApplication</a:t>
            </a:r>
            <a:r>
              <a:rPr lang="en-US" dirty="0"/>
              <a:t> uses the registered application</a:t>
            </a:r>
            <a:r>
              <a:rPr lang="en-US" baseline="0" dirty="0"/>
              <a:t> ID. </a:t>
            </a:r>
            <a:r>
              <a:rPr lang="en-US" baseline="0" dirty="0" err="1"/>
              <a:t>ConfidentialClientApplication</a:t>
            </a:r>
            <a:r>
              <a:rPr lang="en-US" baseline="0" dirty="0"/>
              <a:t> has a secret (</a:t>
            </a:r>
            <a:r>
              <a:rPr lang="en-US" baseline="0" dirty="0" err="1"/>
              <a:t>clientSecret</a:t>
            </a:r>
            <a:r>
              <a:rPr lang="en-US" baseline="0" dirty="0"/>
              <a:t> or x.509 certificate). </a:t>
            </a:r>
          </a:p>
          <a:p>
            <a:endParaRPr lang="en-US" baseline="0" dirty="0"/>
          </a:p>
          <a:p>
            <a:r>
              <a:rPr lang="en-US" baseline="0" dirty="0"/>
              <a:t>MSAL is considered the successor to ADAL. This course focuses on MSAL and the AAD v2 endpoint with Microsoft Graph.</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4113762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dirty="0">
                <a:effectLst/>
              </a:rPr>
              <a:t>The JWT token format is 3 strings separated by periods: header, payload, and signature.</a:t>
            </a:r>
          </a:p>
          <a:p>
            <a:endParaRPr lang="en-US" u="none" dirty="0">
              <a:effectLst/>
            </a:endParaRPr>
          </a:p>
          <a:p>
            <a:r>
              <a:rPr lang="en-US" u="sng" dirty="0" err="1">
                <a:effectLst/>
              </a:rPr>
              <a:t>aud</a:t>
            </a:r>
            <a:r>
              <a:rPr lang="en-US" dirty="0"/>
              <a:t>: "https://graph.microsoft.com",</a:t>
            </a:r>
          </a:p>
          <a:p>
            <a:r>
              <a:rPr lang="en-US" dirty="0"/>
              <a:t> </a:t>
            </a:r>
            <a:r>
              <a:rPr lang="en-US" u="sng" dirty="0" err="1">
                <a:effectLst/>
              </a:rPr>
              <a:t>iss</a:t>
            </a:r>
            <a:r>
              <a:rPr lang="en-US" dirty="0"/>
              <a:t>: "https://sts.windows.net/</a:t>
            </a:r>
            <a:r>
              <a:rPr lang="en-US" sz="900" kern="1200" dirty="0">
                <a:solidFill>
                  <a:schemeClr val="tx1"/>
                </a:solidFill>
                <a:latin typeface="Segoe UI Light" pitchFamily="34" charset="0"/>
                <a:ea typeface="+mn-ea"/>
                <a:cs typeface="+mn-cs"/>
              </a:rPr>
              <a:t>e2881ae0-1790-4387-b49a-a4231b4c295d</a:t>
            </a:r>
            <a:r>
              <a:rPr lang="en-US" dirty="0"/>
              <a:t>/",</a:t>
            </a:r>
          </a:p>
          <a:p>
            <a:r>
              <a:rPr lang="en-US" dirty="0"/>
              <a:t> </a:t>
            </a:r>
            <a:r>
              <a:rPr lang="en-US" u="sng" dirty="0" err="1">
                <a:effectLst/>
              </a:rPr>
              <a:t>iat</a:t>
            </a:r>
            <a:r>
              <a:rPr lang="en-US" dirty="0"/>
              <a:t>: </a:t>
            </a:r>
            <a:r>
              <a:rPr lang="en-US" u="sng" dirty="0">
                <a:effectLst/>
              </a:rPr>
              <a:t>1503926773</a:t>
            </a:r>
            <a:r>
              <a:rPr lang="en-US" dirty="0"/>
              <a:t>,</a:t>
            </a:r>
          </a:p>
          <a:p>
            <a:r>
              <a:rPr lang="en-US" dirty="0"/>
              <a:t> </a:t>
            </a:r>
            <a:r>
              <a:rPr lang="en-US" u="sng" dirty="0" err="1">
                <a:effectLst/>
              </a:rPr>
              <a:t>nbf</a:t>
            </a:r>
            <a:r>
              <a:rPr lang="en-US" dirty="0"/>
              <a:t>: </a:t>
            </a:r>
            <a:r>
              <a:rPr lang="en-US" u="sng" dirty="0">
                <a:effectLst/>
              </a:rPr>
              <a:t>1503926773</a:t>
            </a:r>
            <a:r>
              <a:rPr lang="en-US" dirty="0"/>
              <a:t>,</a:t>
            </a:r>
          </a:p>
          <a:p>
            <a:r>
              <a:rPr lang="en-US" dirty="0"/>
              <a:t> </a:t>
            </a:r>
            <a:r>
              <a:rPr lang="en-US" u="sng" dirty="0" err="1">
                <a:effectLst/>
              </a:rPr>
              <a:t>exp</a:t>
            </a:r>
            <a:r>
              <a:rPr lang="en-US" dirty="0"/>
              <a:t>: </a:t>
            </a:r>
            <a:r>
              <a:rPr lang="en-US" u="sng" dirty="0">
                <a:effectLst/>
              </a:rPr>
              <a:t>1503929373</a:t>
            </a:r>
            <a:r>
              <a:rPr lang="en-US" dirty="0"/>
              <a:t>,</a:t>
            </a:r>
          </a:p>
          <a:p>
            <a:endParaRPr lang="en-US" dirty="0"/>
          </a:p>
          <a:p>
            <a:r>
              <a:rPr lang="en-US" dirty="0"/>
              <a:t>The JWT token can be decoded, so it is required to secure apps using HTTPS.  The token can be decoded using a tool such as http://jwt.calebb.net.  </a:t>
            </a:r>
          </a:p>
          <a:p>
            <a:endParaRPr lang="en-US" dirty="0"/>
          </a:p>
          <a:p>
            <a:r>
              <a:rPr lang="en-US" dirty="0"/>
              <a:t>It’s worth noting that tokens are not encrypted by </a:t>
            </a:r>
            <a:r>
              <a:rPr lang="en-US" dirty="0" err="1"/>
              <a:t>AzureAD</a:t>
            </a:r>
            <a:r>
              <a:rPr lang="en-US" dirty="0"/>
              <a:t> today, but could be in the future, in which case you would not be able to decrypt them.</a:t>
            </a:r>
          </a:p>
          <a:p>
            <a:endParaRPr lang="en-US" dirty="0"/>
          </a:p>
          <a:p>
            <a:r>
              <a:rPr lang="en-US" dirty="0"/>
              <a:t>For more information on JWT token formats, see </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10/16/17 9:18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080259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4282875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12870202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5142064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21179694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5040784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66293780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86245960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133561391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67097807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9800154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420568676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38046278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7767294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2684363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6091984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3" name="Picture 2" descr="A picture containing person, indoor, young, wall&#10;&#10;Description generated with very high confidence">
            <a:extLst>
              <a:ext uri="{FF2B5EF4-FFF2-40B4-BE49-F238E27FC236}">
                <a16:creationId xmlns:a16="http://schemas.microsoft.com/office/drawing/2014/main" id="{0EB3D132-CEB7-434C-9670-9968A19EA903}"/>
              </a:ext>
            </a:extLst>
          </p:cNvPr>
          <p:cNvPicPr>
            <a:picLocks noChangeAspect="1"/>
          </p:cNvPicPr>
          <p:nvPr userDrawn="1"/>
        </p:nvPicPr>
        <p:blipFill>
          <a:blip r:embed="rId2"/>
          <a:stretch>
            <a:fillRect/>
          </a:stretch>
        </p:blipFill>
        <p:spPr>
          <a:xfrm flipH="1">
            <a:off x="1942064" y="0"/>
            <a:ext cx="10494411" cy="6994525"/>
          </a:xfrm>
          <a:prstGeom prst="rect">
            <a:avLst/>
          </a:prstGeom>
        </p:spPr>
      </p:pic>
      <p:sp>
        <p:nvSpPr>
          <p:cNvPr id="7" name="Rectangle 6">
            <a:extLst>
              <a:ext uri="{FF2B5EF4-FFF2-40B4-BE49-F238E27FC236}">
                <a16:creationId xmlns:a16="http://schemas.microsoft.com/office/drawing/2014/main" id="{74934ED9-56E2-4A47-81E4-82A94CE3FF56}"/>
              </a:ext>
            </a:extLst>
          </p:cNvPr>
          <p:cNvSpPr/>
          <p:nvPr userDrawn="1"/>
        </p:nvSpPr>
        <p:spPr bwMode="auto">
          <a:xfrm>
            <a:off x="0" y="0"/>
            <a:ext cx="6550090" cy="6993833"/>
          </a:xfrm>
          <a:prstGeom prst="rect">
            <a:avLst/>
          </a:prstGeom>
          <a:gradFill flip="none" rotWithShape="1">
            <a:gsLst>
              <a:gs pos="31000">
                <a:schemeClr val="tx1"/>
              </a:gs>
              <a:gs pos="68000">
                <a:schemeClr val="tx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14811592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335426482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202428626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1901978435"/>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22908272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43347574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25296312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4"/>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1848894986"/>
      </p:ext>
    </p:extLst>
  </p:cSld>
  <p:clrMap bg1="lt1" tx1="dk1" bg2="lt2" tx2="dk2" accent1="accent1" accent2="accent2" accent3="accent3" accent4="accent4" accent5="accent5" accent6="accent6" hlink="hlink" folHlink="folHlink"/>
  <p:sldLayoutIdLst>
    <p:sldLayoutId id="2147484550" r:id="rId1"/>
    <p:sldLayoutId id="2147484551" r:id="rId2"/>
    <p:sldLayoutId id="2147484553" r:id="rId3"/>
    <p:sldLayoutId id="2147484554" r:id="rId4"/>
    <p:sldLayoutId id="2147484555" r:id="rId5"/>
    <p:sldLayoutId id="2147484556" r:id="rId6"/>
    <p:sldLayoutId id="2147484557" r:id="rId7"/>
    <p:sldLayoutId id="2147484558" r:id="rId8"/>
    <p:sldLayoutId id="2147484559" r:id="rId9"/>
    <p:sldLayoutId id="2147484560" r:id="rId10"/>
    <p:sldLayoutId id="2147484561" r:id="rId11"/>
    <p:sldLayoutId id="2147484562" r:id="rId12"/>
    <p:sldLayoutId id="2147484563" r:id="rId13"/>
    <p:sldLayoutId id="2147484565" r:id="rId14"/>
    <p:sldLayoutId id="2147484568" r:id="rId15"/>
    <p:sldLayoutId id="2147484569" r:id="rId16"/>
    <p:sldLayoutId id="2147484570" r:id="rId17"/>
    <p:sldLayoutId id="2147484571" r:id="rId18"/>
    <p:sldLayoutId id="2147484572" r:id="rId19"/>
    <p:sldLayoutId id="2147484573" r:id="rId20"/>
    <p:sldLayoutId id="2147484574" r:id="rId21"/>
    <p:sldLayoutId id="2147484575" r:id="rId22"/>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0.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hyperlink" Target="https://login.microsoftonline.com/common/oauth2/v2.0/authorize?client_id=6731de76-14a6-49ae-97bc-6eba6914391e&amp;response_type=code&amp;redirect_uri=http://localhost/myapp/&amp;response_mode=query&amp;scope=offline_access+user.read+mail.read&amp;state=12345&amp;sso_nonce=AQABAAAAAAA9kTklhVy7SJTGAzR-p1Bcvy0t0zSkPB3bPgSPEXdNpNKtzTnRLXDeCX1Yg1-AAM58zIzdWcVUWViRZmJ8-sqgwl0sCZ1StruUMN-Ew5YJUiAA&amp;mscrid=bb54dcae-b648-4b11-935b-32ae2b8739fe"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Authenticate and </a:t>
            </a:r>
            <a:br>
              <a:rPr lang="en-US" dirty="0"/>
            </a:br>
            <a:r>
              <a:rPr lang="en-US" dirty="0"/>
              <a:t>connect with </a:t>
            </a:r>
            <a:br>
              <a:rPr lang="en-US" dirty="0"/>
            </a:br>
            <a:r>
              <a:rPr lang="en-US" dirty="0"/>
              <a:t>Microsoft Graph</a:t>
            </a:r>
          </a:p>
        </p:txBody>
      </p:sp>
      <p:sp>
        <p:nvSpPr>
          <p:cNvPr id="5" name="Text Placeholder 4"/>
          <p:cNvSpPr>
            <a:spLocks noGrp="1"/>
          </p:cNvSpPr>
          <p:nvPr>
            <p:ph type="body" sz="quarter" idx="12"/>
          </p:nvPr>
        </p:nvSpPr>
        <p:spPr/>
        <p:txBody>
          <a:bodyPr/>
          <a:lstStyle/>
          <a:p>
            <a:r>
              <a:rPr lang="en-US" dirty="0"/>
              <a:t>Authentication overview</a:t>
            </a:r>
          </a:p>
        </p:txBody>
      </p:sp>
    </p:spTree>
    <p:extLst>
      <p:ext uri="{BB962C8B-B14F-4D97-AF65-F5344CB8AC3E}">
        <p14:creationId xmlns:p14="http://schemas.microsoft.com/office/powerpoint/2010/main" val="3680268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B0F7461-3A40-44D6-8E3F-E7D75DE952C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887091" y="0"/>
            <a:ext cx="6549383" cy="6994525"/>
          </a:xfrm>
          <a:prstGeom prst="rect">
            <a:avLst/>
          </a:prstGeom>
        </p:spPr>
      </p:pic>
      <p:sp>
        <p:nvSpPr>
          <p:cNvPr id="2" name="Title 1"/>
          <p:cNvSpPr>
            <a:spLocks noGrp="1"/>
          </p:cNvSpPr>
          <p:nvPr>
            <p:ph type="title"/>
          </p:nvPr>
        </p:nvSpPr>
        <p:spPr/>
        <p:txBody>
          <a:bodyPr/>
          <a:lstStyle/>
          <a:p>
            <a:r>
              <a:rPr lang="en-US" dirty="0"/>
              <a:t>Types of tokens</a:t>
            </a:r>
          </a:p>
        </p:txBody>
      </p:sp>
      <p:sp>
        <p:nvSpPr>
          <p:cNvPr id="3" name="Text Placeholder 2"/>
          <p:cNvSpPr>
            <a:spLocks noGrp="1"/>
          </p:cNvSpPr>
          <p:nvPr>
            <p:ph type="body" sz="quarter" idx="10"/>
          </p:nvPr>
        </p:nvSpPr>
        <p:spPr>
          <a:xfrm>
            <a:off x="465140" y="1542747"/>
            <a:ext cx="3910216" cy="3816429"/>
          </a:xfrm>
        </p:spPr>
        <p:txBody>
          <a:bodyPr/>
          <a:lstStyle/>
          <a:p>
            <a:pPr>
              <a:lnSpc>
                <a:spcPct val="90000"/>
              </a:lnSpc>
              <a:spcBef>
                <a:spcPts val="600"/>
              </a:spcBef>
            </a:pPr>
            <a:r>
              <a:rPr lang="en-US" b="1" dirty="0">
                <a:solidFill>
                  <a:schemeClr val="accent1"/>
                </a:solidFill>
                <a:latin typeface="+mj-lt"/>
              </a:rPr>
              <a:t>ID tokens</a:t>
            </a:r>
          </a:p>
          <a:p>
            <a:pPr>
              <a:lnSpc>
                <a:spcPct val="90000"/>
              </a:lnSpc>
              <a:spcBef>
                <a:spcPts val="600"/>
              </a:spcBef>
            </a:pPr>
            <a:r>
              <a:rPr lang="en-US" sz="1600" dirty="0"/>
              <a:t>Used with </a:t>
            </a:r>
            <a:r>
              <a:rPr lang="en-US" sz="1600" dirty="0" err="1"/>
              <a:t>OpenID</a:t>
            </a:r>
            <a:r>
              <a:rPr lang="en-US" sz="1600" dirty="0"/>
              <a:t> Connect</a:t>
            </a:r>
          </a:p>
          <a:p>
            <a:pPr>
              <a:lnSpc>
                <a:spcPct val="90000"/>
              </a:lnSpc>
              <a:spcBef>
                <a:spcPts val="600"/>
              </a:spcBef>
            </a:pPr>
            <a:r>
              <a:rPr lang="en-US" sz="1600" dirty="0"/>
              <a:t>Contains claims you can use to sign the user into your app</a:t>
            </a:r>
          </a:p>
          <a:p>
            <a:pPr>
              <a:lnSpc>
                <a:spcPct val="90000"/>
              </a:lnSpc>
              <a:spcBef>
                <a:spcPts val="1200"/>
              </a:spcBef>
            </a:pPr>
            <a:r>
              <a:rPr lang="en-US" b="1" dirty="0">
                <a:solidFill>
                  <a:schemeClr val="accent1"/>
                </a:solidFill>
                <a:latin typeface="+mj-lt"/>
              </a:rPr>
              <a:t>Access tokens</a:t>
            </a:r>
          </a:p>
          <a:p>
            <a:pPr>
              <a:lnSpc>
                <a:spcPct val="90000"/>
              </a:lnSpc>
              <a:spcBef>
                <a:spcPts val="600"/>
              </a:spcBef>
            </a:pPr>
            <a:r>
              <a:rPr lang="en-US" sz="1600" dirty="0"/>
              <a:t>Currently can only be consumed by Microsoft Services</a:t>
            </a:r>
          </a:p>
          <a:p>
            <a:pPr>
              <a:lnSpc>
                <a:spcPct val="90000"/>
              </a:lnSpc>
              <a:spcBef>
                <a:spcPts val="600"/>
              </a:spcBef>
            </a:pPr>
            <a:r>
              <a:rPr lang="en-US" sz="1600" dirty="0"/>
              <a:t>v2.0 endpoint returns metadata including expiry and scopes</a:t>
            </a:r>
          </a:p>
          <a:p>
            <a:pPr>
              <a:lnSpc>
                <a:spcPct val="90000"/>
              </a:lnSpc>
              <a:spcBef>
                <a:spcPts val="1200"/>
              </a:spcBef>
            </a:pPr>
            <a:r>
              <a:rPr lang="en-US" b="1" dirty="0">
                <a:solidFill>
                  <a:schemeClr val="accent1"/>
                </a:solidFill>
                <a:latin typeface="+mj-lt"/>
              </a:rPr>
              <a:t>Refresh tokens</a:t>
            </a:r>
          </a:p>
          <a:p>
            <a:pPr>
              <a:lnSpc>
                <a:spcPct val="90000"/>
              </a:lnSpc>
              <a:spcBef>
                <a:spcPts val="600"/>
              </a:spcBef>
            </a:pPr>
            <a:r>
              <a:rPr lang="en-US" sz="1600" dirty="0"/>
              <a:t>Used to request a new access token, providing long-term access to resources</a:t>
            </a:r>
          </a:p>
          <a:p>
            <a:pPr>
              <a:lnSpc>
                <a:spcPct val="90000"/>
              </a:lnSpc>
              <a:spcBef>
                <a:spcPts val="600"/>
              </a:spcBef>
            </a:pPr>
            <a:r>
              <a:rPr lang="en-US" sz="1600" dirty="0"/>
              <a:t>Multi-resource</a:t>
            </a:r>
          </a:p>
        </p:txBody>
      </p:sp>
      <p:sp>
        <p:nvSpPr>
          <p:cNvPr id="7" name="Rectangle 6">
            <a:extLst>
              <a:ext uri="{FF2B5EF4-FFF2-40B4-BE49-F238E27FC236}">
                <a16:creationId xmlns:a16="http://schemas.microsoft.com/office/drawing/2014/main" id="{01994AB4-DD5B-424E-9910-0E561D7DF6AD}"/>
              </a:ext>
            </a:extLst>
          </p:cNvPr>
          <p:cNvSpPr/>
          <p:nvPr/>
        </p:nvSpPr>
        <p:spPr bwMode="auto">
          <a:xfrm>
            <a:off x="-1" y="5625434"/>
            <a:ext cx="12436475" cy="79851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Box 7">
            <a:extLst>
              <a:ext uri="{FF2B5EF4-FFF2-40B4-BE49-F238E27FC236}">
                <a16:creationId xmlns:a16="http://schemas.microsoft.com/office/drawing/2014/main" id="{2D83ACCC-AADF-4396-A33E-13ADA803E086}"/>
              </a:ext>
            </a:extLst>
          </p:cNvPr>
          <p:cNvSpPr txBox="1"/>
          <p:nvPr/>
        </p:nvSpPr>
        <p:spPr>
          <a:xfrm>
            <a:off x="289937" y="5740481"/>
            <a:ext cx="11410303"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tx2"/>
                </a:solidFill>
                <a:latin typeface="+mj-lt"/>
              </a:rPr>
              <a:t>https://docs.microsoft.com/en-us/azure/active-directory/develop/active-directory-v2-tokens</a:t>
            </a:r>
          </a:p>
        </p:txBody>
      </p:sp>
    </p:spTree>
    <p:extLst>
      <p:ext uri="{BB962C8B-B14F-4D97-AF65-F5344CB8AC3E}">
        <p14:creationId xmlns:p14="http://schemas.microsoft.com/office/powerpoint/2010/main" val="300991984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3F1082D-7046-46A4-AD9D-01C670D658A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682413" y="1309719"/>
            <a:ext cx="9071649" cy="5684806"/>
          </a:xfrm>
          <a:prstGeom prst="rect">
            <a:avLst/>
          </a:prstGeom>
        </p:spPr>
      </p:pic>
      <p:sp>
        <p:nvSpPr>
          <p:cNvPr id="2" name="Title 1">
            <a:extLst>
              <a:ext uri="{FF2B5EF4-FFF2-40B4-BE49-F238E27FC236}">
                <a16:creationId xmlns:a16="http://schemas.microsoft.com/office/drawing/2014/main" id="{690D56C3-6FFE-4A49-9896-A627AEEFAA11}"/>
              </a:ext>
            </a:extLst>
          </p:cNvPr>
          <p:cNvSpPr>
            <a:spLocks noGrp="1"/>
          </p:cNvSpPr>
          <p:nvPr>
            <p:ph type="title"/>
          </p:nvPr>
        </p:nvSpPr>
        <p:spPr/>
        <p:txBody>
          <a:bodyPr/>
          <a:lstStyle/>
          <a:p>
            <a:r>
              <a:rPr lang="en-US"/>
              <a:t>Register your application</a:t>
            </a:r>
            <a:endParaRPr lang="en-US" dirty="0"/>
          </a:p>
        </p:txBody>
      </p:sp>
      <p:pic>
        <p:nvPicPr>
          <p:cNvPr id="8" name="Picture Placeholder 7">
            <a:extLst>
              <a:ext uri="{FF2B5EF4-FFF2-40B4-BE49-F238E27FC236}">
                <a16:creationId xmlns:a16="http://schemas.microsoft.com/office/drawing/2014/main" id="{94C6328E-79F8-4B60-BC51-7AB4B3E873BF}"/>
              </a:ext>
            </a:extLst>
          </p:cNvPr>
          <p:cNvPicPr>
            <a:picLocks noGrp="1" noChangeAspect="1"/>
          </p:cNvPicPr>
          <p:nvPr>
            <p:ph type="pic" sz="quarter" idx="10"/>
          </p:nvPr>
        </p:nvPicPr>
        <p:blipFill rotWithShape="1">
          <a:blip r:embed="rId4"/>
          <a:srcRect l="-16152" r="-15672" b="31117"/>
          <a:stretch/>
        </p:blipFill>
        <p:spPr>
          <a:xfrm>
            <a:off x="1935480" y="1553203"/>
            <a:ext cx="8534400" cy="4818059"/>
          </a:xfrm>
          <a:solidFill>
            <a:schemeClr val="bg2"/>
          </a:solidFill>
        </p:spPr>
      </p:pic>
    </p:spTree>
    <p:extLst>
      <p:ext uri="{BB962C8B-B14F-4D97-AF65-F5344CB8AC3E}">
        <p14:creationId xmlns:p14="http://schemas.microsoft.com/office/powerpoint/2010/main" val="315064522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307E109-F8B3-447C-8B8F-55911ADBA0F3}"/>
              </a:ext>
            </a:extLst>
          </p:cNvPr>
          <p:cNvSpPr/>
          <p:nvPr/>
        </p:nvSpPr>
        <p:spPr bwMode="auto">
          <a:xfrm>
            <a:off x="0" y="1503947"/>
            <a:ext cx="12436475" cy="434821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a:extLst>
              <a:ext uri="{FF2B5EF4-FFF2-40B4-BE49-F238E27FC236}">
                <a16:creationId xmlns:a16="http://schemas.microsoft.com/office/drawing/2014/main" id="{505E7388-1716-4DDC-A639-C4949F1975F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31288"/>
          <a:stretch/>
        </p:blipFill>
        <p:spPr>
          <a:xfrm>
            <a:off x="7153154" y="1919803"/>
            <a:ext cx="5283322" cy="4693721"/>
          </a:xfrm>
          <a:prstGeom prst="rect">
            <a:avLst/>
          </a:prstGeom>
        </p:spPr>
      </p:pic>
      <p:sp>
        <p:nvSpPr>
          <p:cNvPr id="2" name="Title 1">
            <a:extLst>
              <a:ext uri="{FF2B5EF4-FFF2-40B4-BE49-F238E27FC236}">
                <a16:creationId xmlns:a16="http://schemas.microsoft.com/office/drawing/2014/main" id="{588A6E8F-F675-48AF-B991-95CBF4686004}"/>
              </a:ext>
            </a:extLst>
          </p:cNvPr>
          <p:cNvSpPr>
            <a:spLocks noGrp="1"/>
          </p:cNvSpPr>
          <p:nvPr>
            <p:ph type="title"/>
          </p:nvPr>
        </p:nvSpPr>
        <p:spPr/>
        <p:txBody>
          <a:bodyPr/>
          <a:lstStyle/>
          <a:p>
            <a:r>
              <a:rPr lang="en-US" dirty="0"/>
              <a:t>Get authorization</a:t>
            </a:r>
          </a:p>
        </p:txBody>
      </p:sp>
      <p:sp>
        <p:nvSpPr>
          <p:cNvPr id="3" name="Text Placeholder 2">
            <a:extLst>
              <a:ext uri="{FF2B5EF4-FFF2-40B4-BE49-F238E27FC236}">
                <a16:creationId xmlns:a16="http://schemas.microsoft.com/office/drawing/2014/main" id="{BCB52D4B-57F4-4985-B60B-3CAA7053047E}"/>
              </a:ext>
            </a:extLst>
          </p:cNvPr>
          <p:cNvSpPr>
            <a:spLocks noGrp="1"/>
          </p:cNvSpPr>
          <p:nvPr>
            <p:ph type="body" sz="quarter" idx="10"/>
          </p:nvPr>
        </p:nvSpPr>
        <p:spPr>
          <a:xfrm>
            <a:off x="465138" y="1743555"/>
            <a:ext cx="6688015" cy="2653034"/>
          </a:xfrm>
          <a:ln>
            <a:noFill/>
          </a:ln>
        </p:spPr>
        <p:txBody>
          <a:bodyPr/>
          <a:lstStyle/>
          <a:p>
            <a:pPr>
              <a:lnSpc>
                <a:spcPct val="90000"/>
              </a:lnSpc>
            </a:pPr>
            <a:r>
              <a:rPr lang="en-US" b="1" dirty="0">
                <a:solidFill>
                  <a:schemeClr val="accent1"/>
                </a:solidFill>
                <a:latin typeface="+mj-lt"/>
              </a:rPr>
              <a:t>Request</a:t>
            </a:r>
          </a:p>
          <a:p>
            <a:pPr>
              <a:lnSpc>
                <a:spcPct val="90000"/>
              </a:lnSpc>
            </a:pPr>
            <a:r>
              <a:rPr lang="en-US" sz="1600" dirty="0">
                <a:latin typeface="+mj-lt"/>
              </a:rPr>
              <a:t>GET</a:t>
            </a:r>
            <a:r>
              <a:rPr lang="en-US" sz="1400" dirty="0">
                <a:latin typeface="Consolas" panose="020B0609020204030204" pitchFamily="49" charset="0"/>
              </a:rPr>
              <a:t> </a:t>
            </a:r>
          </a:p>
          <a:p>
            <a:r>
              <a:rPr lang="en-US" sz="1400" dirty="0">
                <a:latin typeface="Consolas" panose="020B0609020204030204" pitchFamily="49" charset="0"/>
              </a:rPr>
              <a:t>https://login.microsoftonline.com/common/oauth2/v2.0/authorize?</a:t>
            </a:r>
          </a:p>
          <a:p>
            <a:r>
              <a:rPr lang="en-US" sz="1400" dirty="0">
                <a:latin typeface="Consolas" panose="020B0609020204030204" pitchFamily="49" charset="0"/>
              </a:rPr>
              <a:t>	scope=</a:t>
            </a:r>
            <a:r>
              <a:rPr lang="en-US" sz="1400" dirty="0" err="1">
                <a:latin typeface="Consolas" panose="020B0609020204030204" pitchFamily="49" charset="0"/>
              </a:rPr>
              <a:t>offline_access+openid+profile+User.Read</a:t>
            </a:r>
            <a:endParaRPr lang="en-US" sz="1400" dirty="0">
              <a:latin typeface="Consolas" panose="020B0609020204030204" pitchFamily="49" charset="0"/>
            </a:endParaRPr>
          </a:p>
          <a:p>
            <a:r>
              <a:rPr lang="en-US" sz="1400" dirty="0">
                <a:latin typeface="Consolas" panose="020B0609020204030204" pitchFamily="49" charset="0"/>
              </a:rPr>
              <a:t>	&amp;response_type=code</a:t>
            </a:r>
          </a:p>
          <a:p>
            <a:r>
              <a:rPr lang="en-US" sz="1400" dirty="0">
                <a:latin typeface="Consolas" panose="020B0609020204030204" pitchFamily="49" charset="0"/>
              </a:rPr>
              <a:t>	&amp;client_id=0777388d-640c-4bc3-9053-671d6a8300c4</a:t>
            </a:r>
          </a:p>
          <a:p>
            <a:r>
              <a:rPr lang="en-US" sz="1400" dirty="0">
                <a:latin typeface="Consolas" panose="020B0609020204030204" pitchFamily="49" charset="0"/>
              </a:rPr>
              <a:t>	&amp;redirect_uri=https://localhost:8089</a:t>
            </a:r>
          </a:p>
          <a:p>
            <a:r>
              <a:rPr lang="en-US" sz="1400" dirty="0">
                <a:latin typeface="Consolas" panose="020B0609020204030204" pitchFamily="49" charset="0"/>
              </a:rPr>
              <a:t>	&amp;response_mode=query</a:t>
            </a:r>
          </a:p>
        </p:txBody>
      </p:sp>
      <p:sp>
        <p:nvSpPr>
          <p:cNvPr id="7" name="Rectangle 6">
            <a:extLst>
              <a:ext uri="{FF2B5EF4-FFF2-40B4-BE49-F238E27FC236}">
                <a16:creationId xmlns:a16="http://schemas.microsoft.com/office/drawing/2014/main" id="{BD9F0C28-6415-4EBD-86D6-D299D20193F1}"/>
              </a:ext>
            </a:extLst>
          </p:cNvPr>
          <p:cNvSpPr/>
          <p:nvPr/>
        </p:nvSpPr>
        <p:spPr>
          <a:xfrm>
            <a:off x="465138" y="4644023"/>
            <a:ext cx="6370561" cy="923330"/>
          </a:xfrm>
          <a:prstGeom prst="rect">
            <a:avLst/>
          </a:prstGeom>
          <a:ln>
            <a:noFill/>
          </a:ln>
        </p:spPr>
        <p:txBody>
          <a:bodyPr wrap="square" lIns="0" tIns="0" rIns="0" bIns="0">
            <a:spAutoFit/>
          </a:bodyPr>
          <a:lstStyle/>
          <a:p>
            <a:pPr>
              <a:spcBef>
                <a:spcPts val="600"/>
              </a:spcBef>
            </a:pPr>
            <a:r>
              <a:rPr lang="en-US" sz="2000" b="1" dirty="0">
                <a:solidFill>
                  <a:schemeClr val="accent1"/>
                </a:solidFill>
                <a:latin typeface="+mj-lt"/>
              </a:rPr>
              <a:t>Response</a:t>
            </a:r>
          </a:p>
          <a:p>
            <a:pPr>
              <a:spcBef>
                <a:spcPts val="600"/>
              </a:spcBef>
            </a:pPr>
            <a:r>
              <a:rPr lang="en-US" sz="1600" dirty="0">
                <a:latin typeface="+mj-lt"/>
              </a:rPr>
              <a:t>GET</a:t>
            </a:r>
            <a:r>
              <a:rPr lang="en-US" sz="1400" b="1" dirty="0"/>
              <a:t> </a:t>
            </a:r>
          </a:p>
          <a:p>
            <a:pPr>
              <a:spcBef>
                <a:spcPts val="600"/>
              </a:spcBef>
            </a:pPr>
            <a:r>
              <a:rPr lang="en-US" sz="1400" dirty="0">
                <a:latin typeface="Consolas" panose="020B0609020204030204" pitchFamily="49" charset="0"/>
              </a:rPr>
              <a:t>https://localhost:8089/?code=OAQABAAPSY4jIAA</a:t>
            </a:r>
          </a:p>
        </p:txBody>
      </p:sp>
      <p:sp>
        <p:nvSpPr>
          <p:cNvPr id="4" name="Rectangle 3">
            <a:extLst>
              <a:ext uri="{FF2B5EF4-FFF2-40B4-BE49-F238E27FC236}">
                <a16:creationId xmlns:a16="http://schemas.microsoft.com/office/drawing/2014/main" id="{5525443D-6F1F-4997-B92E-6BBC476C59D0}"/>
              </a:ext>
            </a:extLst>
          </p:cNvPr>
          <p:cNvSpPr/>
          <p:nvPr/>
        </p:nvSpPr>
        <p:spPr bwMode="auto">
          <a:xfrm>
            <a:off x="10487660" y="5852160"/>
            <a:ext cx="995680" cy="1142365"/>
          </a:xfrm>
          <a:prstGeom prst="rect">
            <a:avLst/>
          </a:prstGeom>
          <a:solidFill>
            <a:srgbClr val="0B0B0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a:extLst>
              <a:ext uri="{FF2B5EF4-FFF2-40B4-BE49-F238E27FC236}">
                <a16:creationId xmlns:a16="http://schemas.microsoft.com/office/drawing/2014/main" id="{09626103-6102-48F1-AD99-7C7AE3A878BD}"/>
              </a:ext>
            </a:extLst>
          </p:cNvPr>
          <p:cNvPicPr>
            <a:picLocks noChangeAspect="1"/>
          </p:cNvPicPr>
          <p:nvPr/>
        </p:nvPicPr>
        <p:blipFill>
          <a:blip r:embed="rId4"/>
          <a:stretch>
            <a:fillRect/>
          </a:stretch>
        </p:blipFill>
        <p:spPr>
          <a:xfrm>
            <a:off x="7382750" y="2125980"/>
            <a:ext cx="5053726" cy="3954780"/>
          </a:xfrm>
          <a:prstGeom prst="rect">
            <a:avLst/>
          </a:prstGeom>
          <a:ln>
            <a:noFill/>
          </a:ln>
        </p:spPr>
      </p:pic>
    </p:spTree>
    <p:extLst>
      <p:ext uri="{BB962C8B-B14F-4D97-AF65-F5344CB8AC3E}">
        <p14:creationId xmlns:p14="http://schemas.microsoft.com/office/powerpoint/2010/main" val="364102469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7102B91-E750-4E82-92BF-89336D2145E6}"/>
              </a:ext>
            </a:extLst>
          </p:cNvPr>
          <p:cNvSpPr/>
          <p:nvPr/>
        </p:nvSpPr>
        <p:spPr bwMode="auto">
          <a:xfrm>
            <a:off x="0" y="1503947"/>
            <a:ext cx="12436475" cy="5490578"/>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657B8445-F05F-4B28-BF17-4DC6847A39F3}"/>
              </a:ext>
            </a:extLst>
          </p:cNvPr>
          <p:cNvSpPr>
            <a:spLocks noGrp="1"/>
          </p:cNvSpPr>
          <p:nvPr>
            <p:ph type="title"/>
          </p:nvPr>
        </p:nvSpPr>
        <p:spPr/>
        <p:txBody>
          <a:bodyPr/>
          <a:lstStyle/>
          <a:p>
            <a:r>
              <a:rPr lang="en-US" dirty="0"/>
              <a:t>Get a token</a:t>
            </a:r>
          </a:p>
        </p:txBody>
      </p:sp>
      <p:sp>
        <p:nvSpPr>
          <p:cNvPr id="3" name="Text Placeholder 2">
            <a:extLst>
              <a:ext uri="{FF2B5EF4-FFF2-40B4-BE49-F238E27FC236}">
                <a16:creationId xmlns:a16="http://schemas.microsoft.com/office/drawing/2014/main" id="{1A01FF50-D258-4FBC-8097-9E39D7535BB0}"/>
              </a:ext>
            </a:extLst>
          </p:cNvPr>
          <p:cNvSpPr>
            <a:spLocks noGrp="1"/>
          </p:cNvSpPr>
          <p:nvPr>
            <p:ph type="body" sz="quarter" idx="10"/>
          </p:nvPr>
        </p:nvSpPr>
        <p:spPr>
          <a:xfrm>
            <a:off x="465138" y="1743555"/>
            <a:ext cx="11533187" cy="2068259"/>
          </a:xfrm>
          <a:ln>
            <a:noFill/>
          </a:ln>
        </p:spPr>
        <p:txBody>
          <a:bodyPr/>
          <a:lstStyle/>
          <a:p>
            <a:pPr>
              <a:lnSpc>
                <a:spcPct val="90000"/>
              </a:lnSpc>
              <a:spcBef>
                <a:spcPts val="600"/>
              </a:spcBef>
            </a:pPr>
            <a:r>
              <a:rPr lang="en-US" b="1" dirty="0">
                <a:solidFill>
                  <a:schemeClr val="accent1"/>
                </a:solidFill>
                <a:latin typeface="+mj-lt"/>
              </a:rPr>
              <a:t>Request</a:t>
            </a:r>
          </a:p>
          <a:p>
            <a:pPr>
              <a:lnSpc>
                <a:spcPct val="90000"/>
              </a:lnSpc>
              <a:spcBef>
                <a:spcPts val="600"/>
              </a:spcBef>
            </a:pPr>
            <a:r>
              <a:rPr lang="en-US" sz="1600" dirty="0">
                <a:latin typeface="+mj-lt"/>
              </a:rPr>
              <a:t>POST</a:t>
            </a:r>
            <a:r>
              <a:rPr lang="en-US" sz="1400" b="1" dirty="0"/>
              <a:t> </a:t>
            </a:r>
            <a:r>
              <a:rPr lang="en-US" sz="1600" dirty="0">
                <a:latin typeface="Consolas" panose="020B0609020204030204" pitchFamily="49" charset="0"/>
              </a:rPr>
              <a:t>https://login.microsoftonline.com/common/oauth2/v2.0/token HTTP/1.1</a:t>
            </a:r>
          </a:p>
          <a:p>
            <a:pPr>
              <a:lnSpc>
                <a:spcPct val="90000"/>
              </a:lnSpc>
              <a:spcBef>
                <a:spcPts val="600"/>
              </a:spcBef>
            </a:pPr>
            <a:r>
              <a:rPr lang="en-US" sz="1600" dirty="0">
                <a:latin typeface="+mj-lt"/>
              </a:rPr>
              <a:t>Content-Type:</a:t>
            </a:r>
            <a:r>
              <a:rPr lang="en-US" sz="1600" dirty="0">
                <a:latin typeface="Consolas" panose="020B0609020204030204" pitchFamily="49" charset="0"/>
              </a:rPr>
              <a:t> application/x-www-form-</a:t>
            </a:r>
            <a:r>
              <a:rPr lang="en-US" sz="1600" dirty="0" err="1">
                <a:latin typeface="Consolas" panose="020B0609020204030204" pitchFamily="49" charset="0"/>
              </a:rPr>
              <a:t>urlencoded</a:t>
            </a:r>
            <a:endParaRPr lang="en-US" sz="1600" dirty="0">
              <a:latin typeface="Consolas" panose="020B0609020204030204" pitchFamily="49" charset="0"/>
            </a:endParaRPr>
          </a:p>
          <a:p>
            <a:pPr>
              <a:lnSpc>
                <a:spcPct val="90000"/>
              </a:lnSpc>
              <a:spcBef>
                <a:spcPts val="600"/>
              </a:spcBef>
            </a:pPr>
            <a:endParaRPr lang="en-US" sz="1600" dirty="0">
              <a:latin typeface="Consolas" panose="020B0609020204030204" pitchFamily="49" charset="0"/>
            </a:endParaRPr>
          </a:p>
          <a:p>
            <a:pPr>
              <a:lnSpc>
                <a:spcPct val="90000"/>
              </a:lnSpc>
              <a:spcBef>
                <a:spcPts val="600"/>
              </a:spcBef>
            </a:pPr>
            <a:r>
              <a:rPr lang="en-US" sz="1600" dirty="0" err="1">
                <a:latin typeface="Consolas" panose="020B0609020204030204" pitchFamily="49" charset="0"/>
              </a:rPr>
              <a:t>client_id</a:t>
            </a:r>
            <a:r>
              <a:rPr lang="en-US" sz="1600" dirty="0">
                <a:latin typeface="Consolas" panose="020B0609020204030204" pitchFamily="49" charset="0"/>
              </a:rPr>
              <a:t>=50d65aa4-adbb-45c5-b473-0459bac3110e&amp;client_secret=</a:t>
            </a:r>
            <a:r>
              <a:rPr lang="en-US" sz="1600" dirty="0" err="1">
                <a:latin typeface="Consolas" panose="020B0609020204030204" pitchFamily="49" charset="0"/>
              </a:rPr>
              <a:t>seeecret</a:t>
            </a:r>
            <a:endParaRPr lang="en-US" sz="1600" dirty="0">
              <a:latin typeface="Consolas" panose="020B0609020204030204" pitchFamily="49" charset="0"/>
            </a:endParaRPr>
          </a:p>
          <a:p>
            <a:pPr>
              <a:lnSpc>
                <a:spcPct val="90000"/>
              </a:lnSpc>
              <a:spcBef>
                <a:spcPts val="600"/>
              </a:spcBef>
            </a:pPr>
            <a:r>
              <a:rPr lang="en-US" sz="1600" dirty="0">
                <a:latin typeface="Consolas" panose="020B0609020204030204" pitchFamily="49" charset="0"/>
              </a:rPr>
              <a:t>&amp;scope=</a:t>
            </a:r>
            <a:r>
              <a:rPr lang="en-US" sz="1600" dirty="0" err="1">
                <a:latin typeface="Consolas" panose="020B0609020204030204" pitchFamily="49" charset="0"/>
              </a:rPr>
              <a:t>offline_access+openid+profile+User.Read&amp;grant_type</a:t>
            </a:r>
            <a:r>
              <a:rPr lang="en-US" sz="1600" dirty="0">
                <a:latin typeface="Consolas" panose="020B0609020204030204" pitchFamily="49" charset="0"/>
              </a:rPr>
              <a:t>=</a:t>
            </a:r>
            <a:r>
              <a:rPr lang="en-US" sz="1600" dirty="0" err="1">
                <a:latin typeface="Consolas" panose="020B0609020204030204" pitchFamily="49" charset="0"/>
              </a:rPr>
              <a:t>authorization_code</a:t>
            </a:r>
            <a:endParaRPr lang="en-US" sz="1600" dirty="0">
              <a:latin typeface="Consolas" panose="020B0609020204030204" pitchFamily="49" charset="0"/>
            </a:endParaRPr>
          </a:p>
          <a:p>
            <a:pPr>
              <a:lnSpc>
                <a:spcPct val="90000"/>
              </a:lnSpc>
              <a:spcBef>
                <a:spcPts val="600"/>
              </a:spcBef>
            </a:pPr>
            <a:r>
              <a:rPr lang="en-US" sz="1600" dirty="0">
                <a:latin typeface="Consolas" panose="020B0609020204030204" pitchFamily="49" charset="0"/>
              </a:rPr>
              <a:t>&amp;code=OAQABAAPSY4jIAA&amp;redirect_uri=https://localhost:8089</a:t>
            </a:r>
            <a:endParaRPr lang="en-US" sz="1400" dirty="0">
              <a:latin typeface="Consolas" panose="020B0609020204030204" pitchFamily="49" charset="0"/>
            </a:endParaRPr>
          </a:p>
        </p:txBody>
      </p:sp>
      <p:sp>
        <p:nvSpPr>
          <p:cNvPr id="8" name="Rectangle 7">
            <a:extLst>
              <a:ext uri="{FF2B5EF4-FFF2-40B4-BE49-F238E27FC236}">
                <a16:creationId xmlns:a16="http://schemas.microsoft.com/office/drawing/2014/main" id="{C4B12DFB-8C49-43ED-93C0-B12C04F3D6F8}"/>
              </a:ext>
            </a:extLst>
          </p:cNvPr>
          <p:cNvSpPr/>
          <p:nvPr/>
        </p:nvSpPr>
        <p:spPr>
          <a:xfrm>
            <a:off x="465139" y="4120377"/>
            <a:ext cx="10577110" cy="2588401"/>
          </a:xfrm>
          <a:prstGeom prst="rect">
            <a:avLst/>
          </a:prstGeom>
          <a:ln>
            <a:noFill/>
          </a:ln>
        </p:spPr>
        <p:txBody>
          <a:bodyPr wrap="square" lIns="0" tIns="0" rIns="0" bIns="0">
            <a:spAutoFit/>
          </a:bodyPr>
          <a:lstStyle/>
          <a:p>
            <a:pPr>
              <a:lnSpc>
                <a:spcPct val="90000"/>
              </a:lnSpc>
              <a:spcBef>
                <a:spcPts val="600"/>
              </a:spcBef>
            </a:pPr>
            <a:r>
              <a:rPr lang="en-US" sz="2000" b="1" dirty="0">
                <a:solidFill>
                  <a:schemeClr val="accent1"/>
                </a:solidFill>
                <a:latin typeface="+mj-lt"/>
              </a:rPr>
              <a:t>Response</a:t>
            </a:r>
          </a:p>
          <a:p>
            <a:pPr>
              <a:lnSpc>
                <a:spcPct val="90000"/>
              </a:lnSpc>
              <a:spcBef>
                <a:spcPts val="600"/>
              </a:spcBef>
            </a:pPr>
            <a:r>
              <a:rPr lang="en-US" sz="1600" dirty="0">
                <a:latin typeface="Consolas" panose="020B0609020204030204" pitchFamily="49" charset="0"/>
              </a:rPr>
              <a:t>HTTP/1.1 200 OK</a:t>
            </a:r>
          </a:p>
          <a:p>
            <a:pPr>
              <a:lnSpc>
                <a:spcPct val="90000"/>
              </a:lnSpc>
              <a:spcBef>
                <a:spcPts val="600"/>
              </a:spcBef>
            </a:pPr>
            <a:r>
              <a:rPr lang="en-US" sz="1600" dirty="0">
                <a:latin typeface="+mj-lt"/>
              </a:rPr>
              <a:t>Cache-Control:</a:t>
            </a:r>
            <a:r>
              <a:rPr lang="en-US" sz="1600" dirty="0">
                <a:latin typeface="Consolas" panose="020B0609020204030204" pitchFamily="49" charset="0"/>
              </a:rPr>
              <a:t> no-cache, no-store</a:t>
            </a:r>
          </a:p>
          <a:p>
            <a:pPr>
              <a:lnSpc>
                <a:spcPct val="90000"/>
              </a:lnSpc>
              <a:spcBef>
                <a:spcPts val="600"/>
              </a:spcBef>
            </a:pPr>
            <a:r>
              <a:rPr lang="en-US" sz="1600" dirty="0">
                <a:latin typeface="+mj-lt"/>
              </a:rPr>
              <a:t>Pragma:</a:t>
            </a:r>
            <a:r>
              <a:rPr lang="en-US" sz="1600" dirty="0">
                <a:latin typeface="Consolas" panose="020B0609020204030204" pitchFamily="49" charset="0"/>
              </a:rPr>
              <a:t> no-cache</a:t>
            </a:r>
          </a:p>
          <a:p>
            <a:pPr>
              <a:lnSpc>
                <a:spcPct val="90000"/>
              </a:lnSpc>
              <a:spcBef>
                <a:spcPts val="600"/>
              </a:spcBef>
            </a:pPr>
            <a:r>
              <a:rPr lang="en-US" sz="1600" dirty="0">
                <a:latin typeface="+mj-lt"/>
              </a:rPr>
              <a:t>Content-Type:</a:t>
            </a:r>
            <a:r>
              <a:rPr lang="en-US" sz="1600" dirty="0">
                <a:latin typeface="Consolas" panose="020B0609020204030204" pitchFamily="49" charset="0"/>
              </a:rPr>
              <a:t> application/</a:t>
            </a:r>
            <a:r>
              <a:rPr lang="en-US" sz="1600" dirty="0" err="1">
                <a:latin typeface="Consolas" panose="020B0609020204030204" pitchFamily="49" charset="0"/>
              </a:rPr>
              <a:t>json</a:t>
            </a:r>
            <a:r>
              <a:rPr lang="en-US" sz="1600" dirty="0">
                <a:latin typeface="Consolas" panose="020B0609020204030204" pitchFamily="49" charset="0"/>
              </a:rPr>
              <a:t>; charset=utf-8</a:t>
            </a:r>
          </a:p>
          <a:p>
            <a:pPr>
              <a:lnSpc>
                <a:spcPct val="90000"/>
              </a:lnSpc>
              <a:spcBef>
                <a:spcPts val="600"/>
              </a:spcBef>
            </a:pPr>
            <a:r>
              <a:rPr lang="en-US" sz="1600" dirty="0">
                <a:latin typeface="+mj-lt"/>
              </a:rPr>
              <a:t>Content-Length:</a:t>
            </a:r>
            <a:r>
              <a:rPr lang="en-US" sz="1600" dirty="0">
                <a:latin typeface="Consolas" panose="020B0609020204030204" pitchFamily="49" charset="0"/>
              </a:rPr>
              <a:t> 3716</a:t>
            </a:r>
          </a:p>
          <a:p>
            <a:pPr>
              <a:lnSpc>
                <a:spcPct val="90000"/>
              </a:lnSpc>
              <a:spcBef>
                <a:spcPts val="600"/>
              </a:spcBef>
            </a:pPr>
            <a:endParaRPr lang="en-US" sz="1600" dirty="0">
              <a:latin typeface="Consolas" panose="020B0609020204030204" pitchFamily="49" charset="0"/>
            </a:endParaRPr>
          </a:p>
          <a:p>
            <a:pPr>
              <a:lnSpc>
                <a:spcPct val="90000"/>
              </a:lnSpc>
              <a:spcBef>
                <a:spcPts val="600"/>
              </a:spcBef>
            </a:pPr>
            <a:r>
              <a:rPr lang="en-US" sz="1600" dirty="0">
                <a:latin typeface="Consolas" panose="020B0609020204030204" pitchFamily="49" charset="0"/>
              </a:rPr>
              <a:t>{"token_type":"Bearer","scope":"User.Read","expires_in":3599,"ext_expires_in":0,"access_token":"eyJ0eXAiOiJKV1QiLC","refresh_token":"OAQABAAAAAAA9k","id_token":"eyJ0eXAiOiAbC1Qi123”}</a:t>
            </a:r>
          </a:p>
        </p:txBody>
      </p:sp>
    </p:spTree>
    <p:extLst>
      <p:ext uri="{BB962C8B-B14F-4D97-AF65-F5344CB8AC3E}">
        <p14:creationId xmlns:p14="http://schemas.microsoft.com/office/powerpoint/2010/main" val="267940243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CEE2BD5-D7E7-40F5-88AD-E4EFB82D4A84}"/>
              </a:ext>
            </a:extLst>
          </p:cNvPr>
          <p:cNvSpPr/>
          <p:nvPr/>
        </p:nvSpPr>
        <p:spPr bwMode="auto">
          <a:xfrm>
            <a:off x="0" y="1503947"/>
            <a:ext cx="12436475" cy="5490578"/>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8E8A5B29-D3DA-4C83-878F-C248CDC29BEE}"/>
              </a:ext>
            </a:extLst>
          </p:cNvPr>
          <p:cNvSpPr>
            <a:spLocks noGrp="1"/>
          </p:cNvSpPr>
          <p:nvPr>
            <p:ph type="title"/>
          </p:nvPr>
        </p:nvSpPr>
        <p:spPr/>
        <p:txBody>
          <a:bodyPr/>
          <a:lstStyle/>
          <a:p>
            <a:r>
              <a:rPr lang="en-US" dirty="0"/>
              <a:t>Use the access token to call Microsoft Graph</a:t>
            </a:r>
          </a:p>
        </p:txBody>
      </p:sp>
      <p:sp>
        <p:nvSpPr>
          <p:cNvPr id="3" name="Text Placeholder 2">
            <a:extLst>
              <a:ext uri="{FF2B5EF4-FFF2-40B4-BE49-F238E27FC236}">
                <a16:creationId xmlns:a16="http://schemas.microsoft.com/office/drawing/2014/main" id="{930BC71C-ADD5-4D4E-A836-6C2E7B0B306E}"/>
              </a:ext>
            </a:extLst>
          </p:cNvPr>
          <p:cNvSpPr>
            <a:spLocks noGrp="1"/>
          </p:cNvSpPr>
          <p:nvPr>
            <p:ph type="body" sz="quarter" idx="10"/>
          </p:nvPr>
        </p:nvSpPr>
        <p:spPr>
          <a:xfrm>
            <a:off x="465138" y="1743555"/>
            <a:ext cx="11533187" cy="1428083"/>
          </a:xfrm>
          <a:ln>
            <a:noFill/>
          </a:ln>
        </p:spPr>
        <p:txBody>
          <a:bodyPr/>
          <a:lstStyle/>
          <a:p>
            <a:pPr>
              <a:lnSpc>
                <a:spcPct val="90000"/>
              </a:lnSpc>
            </a:pPr>
            <a:r>
              <a:rPr lang="en-US" b="1" dirty="0">
                <a:solidFill>
                  <a:schemeClr val="accent1"/>
                </a:solidFill>
                <a:latin typeface="+mj-lt"/>
              </a:rPr>
              <a:t>Request</a:t>
            </a:r>
          </a:p>
          <a:p>
            <a:pPr>
              <a:lnSpc>
                <a:spcPct val="90000"/>
              </a:lnSpc>
            </a:pPr>
            <a:r>
              <a:rPr lang="en-US" sz="1600" dirty="0">
                <a:latin typeface="+mj-lt"/>
              </a:rPr>
              <a:t>GET</a:t>
            </a:r>
            <a:r>
              <a:rPr lang="en-US" sz="1600" dirty="0"/>
              <a:t> </a:t>
            </a:r>
            <a:r>
              <a:rPr lang="en-US" sz="1600" dirty="0">
                <a:latin typeface="Consolas" panose="020B0609020204030204" pitchFamily="49" charset="0"/>
              </a:rPr>
              <a:t>https://graph.microsoft.com/v1.0/me HTTP/1.1</a:t>
            </a:r>
          </a:p>
          <a:p>
            <a:pPr>
              <a:lnSpc>
                <a:spcPct val="90000"/>
              </a:lnSpc>
            </a:pPr>
            <a:r>
              <a:rPr lang="en-US" sz="1600" dirty="0">
                <a:latin typeface="+mj-lt"/>
              </a:rPr>
              <a:t>Authorization</a:t>
            </a:r>
            <a:r>
              <a:rPr lang="en-US" sz="1600" dirty="0"/>
              <a:t>: </a:t>
            </a:r>
            <a:r>
              <a:rPr lang="en-US" sz="1600" dirty="0">
                <a:latin typeface="Consolas" panose="020B0609020204030204" pitchFamily="49" charset="0"/>
              </a:rPr>
              <a:t>bearer eyJ0eXAiOiJKV1QiLC</a:t>
            </a:r>
          </a:p>
          <a:p>
            <a:pPr>
              <a:lnSpc>
                <a:spcPct val="90000"/>
              </a:lnSpc>
            </a:pPr>
            <a:r>
              <a:rPr lang="en-US" sz="1600" dirty="0">
                <a:latin typeface="+mj-lt"/>
              </a:rPr>
              <a:t>Host</a:t>
            </a:r>
            <a:r>
              <a:rPr lang="en-US" sz="1600" dirty="0"/>
              <a:t>: </a:t>
            </a:r>
            <a:r>
              <a:rPr lang="en-US" sz="1600" dirty="0">
                <a:latin typeface="Consolas" panose="020B0609020204030204" pitchFamily="49" charset="0"/>
              </a:rPr>
              <a:t>graph.microsoft.com</a:t>
            </a:r>
          </a:p>
          <a:p>
            <a:pPr>
              <a:lnSpc>
                <a:spcPct val="90000"/>
              </a:lnSpc>
            </a:pPr>
            <a:endParaRPr lang="en-US" dirty="0"/>
          </a:p>
        </p:txBody>
      </p:sp>
      <p:sp>
        <p:nvSpPr>
          <p:cNvPr id="6" name="Text Placeholder 2">
            <a:extLst>
              <a:ext uri="{FF2B5EF4-FFF2-40B4-BE49-F238E27FC236}">
                <a16:creationId xmlns:a16="http://schemas.microsoft.com/office/drawing/2014/main" id="{4E1B6D51-B8C1-4542-8DFE-F2EF023F0EA3}"/>
              </a:ext>
            </a:extLst>
          </p:cNvPr>
          <p:cNvSpPr txBox="1">
            <a:spLocks/>
          </p:cNvSpPr>
          <p:nvPr/>
        </p:nvSpPr>
        <p:spPr>
          <a:xfrm>
            <a:off x="465137" y="3171638"/>
            <a:ext cx="11533187" cy="3274743"/>
          </a:xfrm>
          <a:prstGeom prst="rect">
            <a:avLst/>
          </a:prstGeom>
          <a:ln>
            <a:noFill/>
          </a:ln>
        </p:spPr>
        <p:txBody>
          <a:bodyPr vert="horz" wrap="square" lIns="0" tIns="0" rIns="0" bIns="0" rtlCol="0">
            <a:spAutoFit/>
          </a:bodyPr>
          <a:lstStyle>
            <a:lvl1pPr marL="0" marR="0" indent="0" algn="l" defTabSz="932742" rtl="0" eaLnBrk="1" fontAlgn="auto" latinLnBrk="0" hangingPunct="1">
              <a:lnSpc>
                <a:spcPts val="2400"/>
              </a:lnSpc>
              <a:spcBef>
                <a:spcPct val="20000"/>
              </a:spcBef>
              <a:spcAft>
                <a:spcPts val="0"/>
              </a:spcAft>
              <a:buClrTx/>
              <a:buSzPct val="90000"/>
              <a:buFont typeface="Wingdings" panose="05000000000000000000" pitchFamily="2" charset="2"/>
              <a:buNone/>
              <a:tabLst/>
              <a:defRPr sz="2000" b="0" i="0" kern="1200" spc="0" baseline="0">
                <a:solidFill>
                  <a:schemeClr val="tx1"/>
                </a:solidFill>
                <a:latin typeface="+mn-lt"/>
                <a:ea typeface="+mn-ea"/>
                <a:cs typeface="+mn-cs"/>
              </a:defRPr>
            </a:lvl1pPr>
            <a:lvl2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solidFill>
                  <a:schemeClr val="accent1"/>
                </a:solidFill>
                <a:latin typeface="+mj-lt"/>
              </a:rPr>
              <a:t>Response</a:t>
            </a:r>
          </a:p>
          <a:p>
            <a:r>
              <a:rPr lang="en-US" sz="1600" dirty="0">
                <a:latin typeface="Consolas" panose="020B0609020204030204" pitchFamily="49" charset="0"/>
              </a:rPr>
              <a:t>HTTP/1.1 200 OK</a:t>
            </a:r>
          </a:p>
          <a:p>
            <a:r>
              <a:rPr lang="en-US" sz="1600" dirty="0">
                <a:latin typeface="+mj-lt"/>
              </a:rPr>
              <a:t>Content-Type: </a:t>
            </a:r>
            <a:r>
              <a:rPr lang="en-US" sz="1600" dirty="0">
                <a:latin typeface="Consolas" panose="020B0609020204030204" pitchFamily="49" charset="0"/>
              </a:rPr>
              <a:t>application/</a:t>
            </a:r>
            <a:r>
              <a:rPr lang="en-US" sz="1600" dirty="0" err="1">
                <a:latin typeface="Consolas" panose="020B0609020204030204" pitchFamily="49" charset="0"/>
              </a:rPr>
              <a:t>json;odata.metadata</a:t>
            </a:r>
            <a:r>
              <a:rPr lang="en-US" sz="1600" dirty="0">
                <a:latin typeface="Consolas" panose="020B0609020204030204" pitchFamily="49" charset="0"/>
              </a:rPr>
              <a:t>=</a:t>
            </a:r>
            <a:r>
              <a:rPr lang="en-US" sz="1600" dirty="0" err="1">
                <a:latin typeface="Consolas" panose="020B0609020204030204" pitchFamily="49" charset="0"/>
              </a:rPr>
              <a:t>minimal;odata.streaming</a:t>
            </a:r>
            <a:r>
              <a:rPr lang="en-US" sz="1600" dirty="0">
                <a:latin typeface="Consolas" panose="020B0609020204030204" pitchFamily="49" charset="0"/>
              </a:rPr>
              <a:t>=true;IEEE754Compatible=</a:t>
            </a:r>
            <a:r>
              <a:rPr lang="en-US" sz="1600" dirty="0" err="1">
                <a:latin typeface="Consolas" panose="020B0609020204030204" pitchFamily="49" charset="0"/>
              </a:rPr>
              <a:t>false;charset</a:t>
            </a:r>
            <a:r>
              <a:rPr lang="en-US" sz="1600" dirty="0">
                <a:latin typeface="Consolas" panose="020B0609020204030204" pitchFamily="49" charset="0"/>
              </a:rPr>
              <a:t>=utf-8</a:t>
            </a:r>
          </a:p>
          <a:p>
            <a:endParaRPr lang="en-US" sz="1600" dirty="0">
              <a:latin typeface="Consolas" panose="020B0609020204030204" pitchFamily="49" charset="0"/>
            </a:endParaRPr>
          </a:p>
          <a:p>
            <a:r>
              <a:rPr lang="en-US" sz="1600" dirty="0">
                <a:latin typeface="Consolas" panose="020B0609020204030204" pitchFamily="49" charset="0"/>
              </a:rPr>
              <a:t>{"@</a:t>
            </a:r>
            <a:r>
              <a:rPr lang="en-US" sz="1600" dirty="0" err="1">
                <a:latin typeface="Consolas" panose="020B0609020204030204" pitchFamily="49" charset="0"/>
              </a:rPr>
              <a:t>odata.context":"https</a:t>
            </a:r>
            <a:r>
              <a:rPr lang="en-US" sz="1600" dirty="0">
                <a:latin typeface="Consolas" panose="020B0609020204030204" pitchFamily="49" charset="0"/>
              </a:rPr>
              <a:t>://graph.microsoft.com/v1.0/$</a:t>
            </a:r>
            <a:r>
              <a:rPr lang="en-US" sz="1600" dirty="0" err="1">
                <a:latin typeface="Consolas" panose="020B0609020204030204" pitchFamily="49" charset="0"/>
              </a:rPr>
              <a:t>metadata#users</a:t>
            </a:r>
            <a:r>
              <a:rPr lang="en-US" sz="1600" dirty="0">
                <a:latin typeface="Consolas" panose="020B0609020204030204" pitchFamily="49" charset="0"/>
              </a:rPr>
              <a:t>/$entity","id":"0777388d-640c-4bc3-9053-671d6a8300c4","businessPhones":["+1 888 555 1212"],"</a:t>
            </a:r>
            <a:r>
              <a:rPr lang="en-US" sz="1600" dirty="0" err="1">
                <a:latin typeface="Consolas" panose="020B0609020204030204" pitchFamily="49" charset="0"/>
              </a:rPr>
              <a:t>displayName</a:t>
            </a:r>
            <a:r>
              <a:rPr lang="en-US" sz="1600" dirty="0">
                <a:latin typeface="Consolas" panose="020B0609020204030204" pitchFamily="49" charset="0"/>
              </a:rPr>
              <a:t>":"Adele Vance","</a:t>
            </a:r>
            <a:r>
              <a:rPr lang="en-US" sz="1600" dirty="0" err="1">
                <a:latin typeface="Consolas" panose="020B0609020204030204" pitchFamily="49" charset="0"/>
              </a:rPr>
              <a:t>givenName</a:t>
            </a:r>
            <a:r>
              <a:rPr lang="en-US" sz="1600" dirty="0">
                <a:latin typeface="Consolas" panose="020B0609020204030204" pitchFamily="49" charset="0"/>
              </a:rPr>
              <a:t>":"Adele","</a:t>
            </a:r>
            <a:r>
              <a:rPr lang="en-US" sz="1600" dirty="0" err="1">
                <a:latin typeface="Consolas" panose="020B0609020204030204" pitchFamily="49" charset="0"/>
              </a:rPr>
              <a:t>jobTitle</a:t>
            </a:r>
            <a:r>
              <a:rPr lang="en-US" sz="1600" dirty="0">
                <a:latin typeface="Consolas" panose="020B0609020204030204" pitchFamily="49" charset="0"/>
              </a:rPr>
              <a:t>":"Product Marketing Manager", "</a:t>
            </a:r>
            <a:r>
              <a:rPr lang="en-US" sz="1600" dirty="0" err="1">
                <a:latin typeface="Consolas" panose="020B0609020204030204" pitchFamily="49" charset="0"/>
              </a:rPr>
              <a:t>mail":"AdeleV@msgraphdemo.onmicrosoft.com</a:t>
            </a:r>
            <a:r>
              <a:rPr lang="en-US" sz="1600" dirty="0">
                <a:latin typeface="Consolas" panose="020B0609020204030204" pitchFamily="49" charset="0"/>
              </a:rPr>
              <a:t>", "mobilePhone":null,"officeLocation":“Chicago", "preferredLanguage":"en-US","surname":"Vance","userPrincipalName":"AdeleV@msgraphdemo.onmicrosoft.com"}</a:t>
            </a:r>
          </a:p>
        </p:txBody>
      </p:sp>
    </p:spTree>
    <p:extLst>
      <p:ext uri="{BB962C8B-B14F-4D97-AF65-F5344CB8AC3E}">
        <p14:creationId xmlns:p14="http://schemas.microsoft.com/office/powerpoint/2010/main" val="189271774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a:t>
            </a:r>
            <a:br>
              <a:rPr lang="en-US" dirty="0"/>
            </a:br>
            <a:endParaRPr lang="en-US" dirty="0"/>
          </a:p>
        </p:txBody>
      </p:sp>
    </p:spTree>
    <p:extLst>
      <p:ext uri="{BB962C8B-B14F-4D97-AF65-F5344CB8AC3E}">
        <p14:creationId xmlns:p14="http://schemas.microsoft.com/office/powerpoint/2010/main" val="238354506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138" y="1843063"/>
            <a:ext cx="11533187" cy="411162"/>
          </a:xfrm>
        </p:spPr>
        <p:txBody>
          <a:bodyPr/>
          <a:lstStyle/>
          <a:p>
            <a:r>
              <a:rPr lang="en-US" dirty="0"/>
              <a:t>Summary</a:t>
            </a:r>
          </a:p>
        </p:txBody>
      </p:sp>
      <p:sp>
        <p:nvSpPr>
          <p:cNvPr id="6" name="Text Placeholder 6">
            <a:extLst>
              <a:ext uri="{FF2B5EF4-FFF2-40B4-BE49-F238E27FC236}">
                <a16:creationId xmlns:a16="http://schemas.microsoft.com/office/drawing/2014/main" id="{974293B6-DB39-4F91-AA7D-537440B81B70}"/>
              </a:ext>
            </a:extLst>
          </p:cNvPr>
          <p:cNvSpPr txBox="1">
            <a:spLocks/>
          </p:cNvSpPr>
          <p:nvPr/>
        </p:nvSpPr>
        <p:spPr>
          <a:xfrm>
            <a:off x="465138" y="2621905"/>
            <a:ext cx="4083713" cy="1338828"/>
          </a:xfrm>
          <a:prstGeom prst="rect">
            <a:avLst/>
          </a:prstGeom>
        </p:spPr>
        <p:txBody>
          <a:bodyPr vert="horz" wrap="square" lIns="0" tIns="0" rIns="0" bIns="0" rtlCol="0">
            <a:spAutoFit/>
          </a:bodyPr>
          <a:lstStyle>
            <a:lvl1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b="1" kern="1200" spc="0" baseline="0">
                <a:solidFill>
                  <a:schemeClr val="tx1"/>
                </a:solidFill>
                <a:latin typeface="+mn-lt"/>
                <a:ea typeface="+mn-ea"/>
                <a:cs typeface="+mn-cs"/>
              </a:defRPr>
            </a:lvl1pPr>
            <a:lvl2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lnSpc>
                <a:spcPct val="90000"/>
              </a:lnSpc>
              <a:spcBef>
                <a:spcPts val="1800"/>
              </a:spcBef>
              <a:defRPr/>
            </a:pPr>
            <a:r>
              <a:rPr lang="en-US" sz="1600" b="0" dirty="0">
                <a:solidFill>
                  <a:srgbClr val="2F2F2F"/>
                </a:solidFill>
                <a:latin typeface="Segoe UI Semibold"/>
              </a:rPr>
              <a:t>New endpoint for AAD provides converged authentication for personal accounts as well as work or school accounts</a:t>
            </a:r>
          </a:p>
          <a:p>
            <a:pPr lvl="0">
              <a:lnSpc>
                <a:spcPct val="90000"/>
              </a:lnSpc>
              <a:spcBef>
                <a:spcPts val="1800"/>
              </a:spcBef>
              <a:defRPr/>
            </a:pPr>
            <a:r>
              <a:rPr lang="en-US" sz="1600" b="0" dirty="0">
                <a:solidFill>
                  <a:srgbClr val="2F2F2F"/>
                </a:solidFill>
                <a:latin typeface="Segoe UI Semibold"/>
              </a:rPr>
              <a:t>New MSAL libraries simplify applications that have multiple platform components</a:t>
            </a:r>
          </a:p>
        </p:txBody>
      </p:sp>
      <p:pic>
        <p:nvPicPr>
          <p:cNvPr id="11" name="Picture 10">
            <a:extLst>
              <a:ext uri="{FF2B5EF4-FFF2-40B4-BE49-F238E27FC236}">
                <a16:creationId xmlns:a16="http://schemas.microsoft.com/office/drawing/2014/main" id="{B755B5B1-3CD5-4AB0-811F-7C25A0A20B6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887092" y="0"/>
            <a:ext cx="6549383" cy="6994525"/>
          </a:xfrm>
          <a:prstGeom prst="rect">
            <a:avLst/>
          </a:prstGeom>
        </p:spPr>
      </p:pic>
    </p:spTree>
    <p:extLst>
      <p:ext uri="{BB962C8B-B14F-4D97-AF65-F5344CB8AC3E}">
        <p14:creationId xmlns:p14="http://schemas.microsoft.com/office/powerpoint/2010/main" val="183421362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568980" cy="917575"/>
          </a:xfrm>
        </p:spPr>
        <p:txBody>
          <a:bodyPr/>
          <a:lstStyle/>
          <a:p>
            <a:r>
              <a:rPr lang="en-US" sz="2800" dirty="0"/>
              <a:t>Authentication overview</a:t>
            </a:r>
          </a:p>
        </p:txBody>
      </p:sp>
      <p:sp>
        <p:nvSpPr>
          <p:cNvPr id="5" name="Text Placeholder 4"/>
          <p:cNvSpPr>
            <a:spLocks noGrp="1"/>
          </p:cNvSpPr>
          <p:nvPr>
            <p:ph type="body" sz="quarter" idx="10"/>
          </p:nvPr>
        </p:nvSpPr>
        <p:spPr>
          <a:xfrm>
            <a:off x="465137" y="2574721"/>
            <a:ext cx="4346705" cy="3862387"/>
          </a:xfrm>
        </p:spPr>
        <p:txBody>
          <a:bodyPr/>
          <a:lstStyle/>
          <a:p>
            <a:pPr>
              <a:spcBef>
                <a:spcPts val="1200"/>
              </a:spcBef>
            </a:pPr>
            <a:r>
              <a:rPr lang="en-US" sz="2000" dirty="0"/>
              <a:t>OAuth basics</a:t>
            </a:r>
          </a:p>
          <a:p>
            <a:pPr>
              <a:spcBef>
                <a:spcPts val="1200"/>
              </a:spcBef>
            </a:pPr>
            <a:r>
              <a:rPr lang="en-US" sz="2000" dirty="0"/>
              <a:t>Endpoint versions</a:t>
            </a:r>
          </a:p>
          <a:p>
            <a:pPr>
              <a:spcBef>
                <a:spcPts val="1200"/>
              </a:spcBef>
            </a:pPr>
            <a:r>
              <a:rPr lang="en-US" sz="2000" dirty="0"/>
              <a:t>Key improvements in v2.0 endpoint</a:t>
            </a:r>
          </a:p>
          <a:p>
            <a:pPr>
              <a:spcBef>
                <a:spcPts val="1200"/>
              </a:spcBef>
            </a:pPr>
            <a:r>
              <a:rPr lang="en-US" sz="2000" dirty="0"/>
              <a:t>JWT tokens</a:t>
            </a:r>
          </a:p>
          <a:p>
            <a:pPr>
              <a:spcBef>
                <a:spcPts val="1200"/>
              </a:spcBef>
            </a:pPr>
            <a:r>
              <a:rPr lang="en-US" sz="2000" dirty="0"/>
              <a:t>Types of flows</a:t>
            </a:r>
          </a:p>
          <a:p>
            <a:pPr>
              <a:spcBef>
                <a:spcPts val="1200"/>
              </a:spcBef>
            </a:pPr>
            <a:r>
              <a:rPr lang="en-US" sz="2000" dirty="0"/>
              <a:t>Obtain a token and connect with Microsoft Graph</a:t>
            </a:r>
          </a:p>
        </p:txBody>
      </p:sp>
      <p:pic>
        <p:nvPicPr>
          <p:cNvPr id="7" name="Picture 6">
            <a:extLst>
              <a:ext uri="{FF2B5EF4-FFF2-40B4-BE49-F238E27FC236}">
                <a16:creationId xmlns:a16="http://schemas.microsoft.com/office/drawing/2014/main" id="{A6C222B8-DE20-4C85-9051-D7CF32B87BB7}"/>
              </a:ext>
            </a:extLst>
          </p:cNvPr>
          <p:cNvPicPr>
            <a:picLocks noChangeAspect="1"/>
          </p:cNvPicPr>
          <p:nvPr/>
        </p:nvPicPr>
        <p:blipFill rotWithShape="1">
          <a:blip r:embed="rId3"/>
          <a:srcRect l="40436" t="11368" r="4400" b="2153"/>
          <a:stretch/>
        </p:blipFill>
        <p:spPr>
          <a:xfrm>
            <a:off x="5742039" y="1"/>
            <a:ext cx="6694434" cy="6994524"/>
          </a:xfrm>
          <a:prstGeom prst="rect">
            <a:avLst/>
          </a:prstGeom>
        </p:spPr>
      </p:pic>
    </p:spTree>
    <p:extLst>
      <p:ext uri="{BB962C8B-B14F-4D97-AF65-F5344CB8AC3E}">
        <p14:creationId xmlns:p14="http://schemas.microsoft.com/office/powerpoint/2010/main" val="54109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OAuth basics</a:t>
            </a:r>
            <a:endParaRPr lang="en-US" dirty="0"/>
          </a:p>
        </p:txBody>
      </p:sp>
      <p:grpSp>
        <p:nvGrpSpPr>
          <p:cNvPr id="32" name="Group 31">
            <a:extLst>
              <a:ext uri="{FF2B5EF4-FFF2-40B4-BE49-F238E27FC236}">
                <a16:creationId xmlns:a16="http://schemas.microsoft.com/office/drawing/2014/main" id="{E7B3E5AB-5650-47E4-A665-6D1378A5428B}"/>
              </a:ext>
            </a:extLst>
          </p:cNvPr>
          <p:cNvGrpSpPr/>
          <p:nvPr/>
        </p:nvGrpSpPr>
        <p:grpSpPr>
          <a:xfrm>
            <a:off x="1078153" y="1503847"/>
            <a:ext cx="10280169" cy="4826306"/>
            <a:chOff x="1169723" y="1618971"/>
            <a:chExt cx="10280169" cy="4826306"/>
          </a:xfrm>
        </p:grpSpPr>
        <p:pic>
          <p:nvPicPr>
            <p:cNvPr id="7" name="Picture 6"/>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9572660" y="2239616"/>
              <a:ext cx="780290" cy="780290"/>
            </a:xfrm>
            <a:prstGeom prst="rect">
              <a:avLst/>
            </a:prstGeom>
          </p:spPr>
        </p:pic>
        <p:pic>
          <p:nvPicPr>
            <p:cNvPr id="8" name="Picture 7"/>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731922" y="2239616"/>
              <a:ext cx="780290" cy="780290"/>
            </a:xfrm>
            <a:prstGeom prst="rect">
              <a:avLst/>
            </a:prstGeom>
          </p:spPr>
        </p:pic>
        <p:pic>
          <p:nvPicPr>
            <p:cNvPr id="9" name="Picture 8"/>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9572660" y="5009039"/>
              <a:ext cx="780290" cy="780290"/>
            </a:xfrm>
            <a:prstGeom prst="rect">
              <a:avLst/>
            </a:prstGeom>
          </p:spPr>
        </p:pic>
        <p:sp>
          <p:nvSpPr>
            <p:cNvPr id="10" name="TextBox 9"/>
            <p:cNvSpPr txBox="1"/>
            <p:nvPr/>
          </p:nvSpPr>
          <p:spPr>
            <a:xfrm>
              <a:off x="8948905" y="5762013"/>
              <a:ext cx="2027799" cy="489365"/>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Authorization server</a:t>
              </a:r>
            </a:p>
          </p:txBody>
        </p:sp>
        <p:sp>
          <p:nvSpPr>
            <p:cNvPr id="11" name="TextBox 10"/>
            <p:cNvSpPr txBox="1"/>
            <p:nvPr/>
          </p:nvSpPr>
          <p:spPr>
            <a:xfrm>
              <a:off x="1288955" y="5762013"/>
              <a:ext cx="1666225"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Resource owner</a:t>
              </a:r>
              <a:br>
                <a:rPr lang="en-US" sz="1400" dirty="0">
                  <a:solidFill>
                    <a:schemeClr val="tx2"/>
                  </a:solidFill>
                </a:rPr>
              </a:br>
              <a:r>
                <a:rPr lang="en-US" sz="1400" dirty="0">
                  <a:solidFill>
                    <a:schemeClr val="tx2"/>
                  </a:solidFill>
                </a:rPr>
                <a:t>(end user)</a:t>
              </a:r>
            </a:p>
          </p:txBody>
        </p:sp>
        <p:sp>
          <p:nvSpPr>
            <p:cNvPr id="12" name="TextBox 11"/>
            <p:cNvSpPr txBox="1"/>
            <p:nvPr/>
          </p:nvSpPr>
          <p:spPr>
            <a:xfrm>
              <a:off x="1169723" y="1618971"/>
              <a:ext cx="1904689"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OAuth client</a:t>
              </a:r>
              <a:br>
                <a:rPr lang="en-US" sz="1400" dirty="0">
                  <a:solidFill>
                    <a:schemeClr val="tx2"/>
                  </a:solidFill>
                </a:rPr>
              </a:br>
              <a:r>
                <a:rPr lang="en-US" sz="1400" dirty="0">
                  <a:solidFill>
                    <a:schemeClr val="tx2"/>
                  </a:solidFill>
                </a:rPr>
                <a:t>(native or web app)</a:t>
              </a:r>
            </a:p>
          </p:txBody>
        </p:sp>
        <p:sp>
          <p:nvSpPr>
            <p:cNvPr id="13" name="TextBox 12"/>
            <p:cNvSpPr txBox="1"/>
            <p:nvPr/>
          </p:nvSpPr>
          <p:spPr>
            <a:xfrm>
              <a:off x="8951756" y="1618971"/>
              <a:ext cx="1675203"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Resource Server</a:t>
              </a:r>
              <a:br>
                <a:rPr lang="en-US" sz="1400" dirty="0">
                  <a:solidFill>
                    <a:schemeClr val="tx2"/>
                  </a:solidFill>
                </a:rPr>
              </a:br>
              <a:r>
                <a:rPr lang="en-US" sz="1400" dirty="0">
                  <a:solidFill>
                    <a:schemeClr val="tx2"/>
                  </a:solidFill>
                </a:rPr>
                <a:t>(REST API)</a:t>
              </a:r>
            </a:p>
          </p:txBody>
        </p:sp>
        <p:cxnSp>
          <p:nvCxnSpPr>
            <p:cNvPr id="15" name="Straight Arrow Connector 14"/>
            <p:cNvCxnSpPr>
              <a:cxnSpLocks/>
            </p:cNvCxnSpPr>
            <p:nvPr/>
          </p:nvCxnSpPr>
          <p:spPr>
            <a:xfrm flipV="1">
              <a:off x="2122067" y="3019906"/>
              <a:ext cx="0" cy="1876185"/>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cxnSpLocks/>
            </p:cNvCxnSpPr>
            <p:nvPr/>
          </p:nvCxnSpPr>
          <p:spPr>
            <a:xfrm>
              <a:off x="2604303" y="5419266"/>
              <a:ext cx="6821277"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171487" y="5459455"/>
              <a:ext cx="1384033" cy="489365"/>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Grant access</a:t>
              </a:r>
            </a:p>
          </p:txBody>
        </p:sp>
        <p:sp>
          <p:nvSpPr>
            <p:cNvPr id="30" name="TextBox 29"/>
            <p:cNvSpPr txBox="1"/>
            <p:nvPr/>
          </p:nvSpPr>
          <p:spPr>
            <a:xfrm>
              <a:off x="1264742" y="3711181"/>
              <a:ext cx="934358"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Access</a:t>
              </a:r>
              <a:br>
                <a:rPr lang="en-US" sz="1400" dirty="0">
                  <a:solidFill>
                    <a:schemeClr val="tx2"/>
                  </a:solidFill>
                  <a:latin typeface="+mj-lt"/>
                </a:rPr>
              </a:br>
              <a:r>
                <a:rPr lang="en-US" sz="1400" dirty="0">
                  <a:solidFill>
                    <a:schemeClr val="tx2"/>
                  </a:solidFill>
                  <a:latin typeface="+mj-lt"/>
                </a:rPr>
                <a:t>service</a:t>
              </a:r>
            </a:p>
          </p:txBody>
        </p:sp>
        <p:cxnSp>
          <p:nvCxnSpPr>
            <p:cNvPr id="31" name="Straight Arrow Connector 30"/>
            <p:cNvCxnSpPr>
              <a:cxnSpLocks/>
            </p:cNvCxnSpPr>
            <p:nvPr/>
          </p:nvCxnSpPr>
          <p:spPr>
            <a:xfrm flipH="1" flipV="1">
              <a:off x="2743199" y="3020676"/>
              <a:ext cx="6682381" cy="188687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942734">
              <a:off x="5190371" y="3876504"/>
              <a:ext cx="1288494" cy="489365"/>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Issue token</a:t>
              </a:r>
            </a:p>
          </p:txBody>
        </p:sp>
        <p:cxnSp>
          <p:nvCxnSpPr>
            <p:cNvPr id="35" name="Straight Arrow Connector 34"/>
            <p:cNvCxnSpPr>
              <a:cxnSpLocks/>
            </p:cNvCxnSpPr>
            <p:nvPr/>
          </p:nvCxnSpPr>
          <p:spPr>
            <a:xfrm>
              <a:off x="2743199" y="2629761"/>
              <a:ext cx="6604955"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5204348" y="2659559"/>
              <a:ext cx="1316707" cy="489365"/>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Access data</a:t>
              </a:r>
            </a:p>
          </p:txBody>
        </p:sp>
        <p:cxnSp>
          <p:nvCxnSpPr>
            <p:cNvPr id="37" name="Straight Arrow Connector 36"/>
            <p:cNvCxnSpPr>
              <a:cxnSpLocks/>
            </p:cNvCxnSpPr>
            <p:nvPr/>
          </p:nvCxnSpPr>
          <p:spPr>
            <a:xfrm flipV="1">
              <a:off x="9872732" y="3237360"/>
              <a:ext cx="0" cy="1589283"/>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9977694" y="3711181"/>
              <a:ext cx="1472198" cy="683264"/>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Delegate </a:t>
              </a:r>
              <a:br>
                <a:rPr lang="en-US" sz="1400" dirty="0">
                  <a:solidFill>
                    <a:schemeClr val="tx2"/>
                  </a:solidFill>
                  <a:latin typeface="+mj-lt"/>
                </a:rPr>
              </a:br>
              <a:r>
                <a:rPr lang="en-US" sz="1400" dirty="0" err="1">
                  <a:solidFill>
                    <a:schemeClr val="tx2"/>
                  </a:solidFill>
                  <a:latin typeface="+mj-lt"/>
                </a:rPr>
                <a:t>AuthN</a:t>
              </a:r>
              <a:r>
                <a:rPr lang="en-US" sz="1400" dirty="0">
                  <a:solidFill>
                    <a:schemeClr val="tx2"/>
                  </a:solidFill>
                  <a:latin typeface="+mj-lt"/>
                </a:rPr>
                <a:t>/</a:t>
              </a:r>
              <a:r>
                <a:rPr lang="en-US" sz="1400" dirty="0" err="1">
                  <a:solidFill>
                    <a:schemeClr val="tx2"/>
                  </a:solidFill>
                  <a:latin typeface="+mj-lt"/>
                </a:rPr>
                <a:t>AuthZ</a:t>
              </a:r>
              <a:endParaRPr lang="en-US" sz="1400" dirty="0">
                <a:solidFill>
                  <a:schemeClr val="tx2"/>
                </a:solidFill>
                <a:latin typeface="+mj-lt"/>
              </a:endParaRPr>
            </a:p>
          </p:txBody>
        </p:sp>
        <p:sp>
          <p:nvSpPr>
            <p:cNvPr id="24" name="Freeform 110">
              <a:extLst>
                <a:ext uri="{FF2B5EF4-FFF2-40B4-BE49-F238E27FC236}">
                  <a16:creationId xmlns:a16="http://schemas.microsoft.com/office/drawing/2014/main" id="{7F38F882-901E-4B25-B601-E753C7F77AC1}"/>
                </a:ext>
              </a:extLst>
            </p:cNvPr>
            <p:cNvSpPr>
              <a:spLocks noEditPoints="1"/>
            </p:cNvSpPr>
            <p:nvPr/>
          </p:nvSpPr>
          <p:spPr bwMode="auto">
            <a:xfrm>
              <a:off x="1767153" y="4993803"/>
              <a:ext cx="709830" cy="730512"/>
            </a:xfrm>
            <a:custGeom>
              <a:avLst/>
              <a:gdLst>
                <a:gd name="T0" fmla="*/ 120 w 120"/>
                <a:gd name="T1" fmla="*/ 0 h 120"/>
                <a:gd name="T2" fmla="*/ 0 w 120"/>
                <a:gd name="T3" fmla="*/ 0 h 120"/>
                <a:gd name="T4" fmla="*/ 0 w 120"/>
                <a:gd name="T5" fmla="*/ 120 h 120"/>
                <a:gd name="T6" fmla="*/ 24 w 120"/>
                <a:gd name="T7" fmla="*/ 120 h 120"/>
                <a:gd name="T8" fmla="*/ 24 w 120"/>
                <a:gd name="T9" fmla="*/ 116 h 120"/>
                <a:gd name="T10" fmla="*/ 60 w 120"/>
                <a:gd name="T11" fmla="*/ 80 h 120"/>
                <a:gd name="T12" fmla="*/ 96 w 120"/>
                <a:gd name="T13" fmla="*/ 116 h 120"/>
                <a:gd name="T14" fmla="*/ 96 w 120"/>
                <a:gd name="T15" fmla="*/ 120 h 120"/>
                <a:gd name="T16" fmla="*/ 120 w 120"/>
                <a:gd name="T17" fmla="*/ 120 h 120"/>
                <a:gd name="T18" fmla="*/ 120 w 120"/>
                <a:gd name="T19" fmla="*/ 0 h 120"/>
                <a:gd name="T20" fmla="*/ 36 w 120"/>
                <a:gd name="T21" fmla="*/ 48 h 120"/>
                <a:gd name="T22" fmla="*/ 60 w 120"/>
                <a:gd name="T23" fmla="*/ 24 h 120"/>
                <a:gd name="T24" fmla="*/ 84 w 120"/>
                <a:gd name="T25" fmla="*/ 48 h 120"/>
                <a:gd name="T26" fmla="*/ 60 w 120"/>
                <a:gd name="T27" fmla="*/ 72 h 120"/>
                <a:gd name="T28" fmla="*/ 36 w 120"/>
                <a:gd name="T29" fmla="*/ 48 h 120"/>
                <a:gd name="T30" fmla="*/ 112 w 120"/>
                <a:gd name="T31" fmla="*/ 112 h 120"/>
                <a:gd name="T32" fmla="*/ 104 w 120"/>
                <a:gd name="T33" fmla="*/ 112 h 120"/>
                <a:gd name="T34" fmla="*/ 77 w 120"/>
                <a:gd name="T35" fmla="*/ 75 h 120"/>
                <a:gd name="T36" fmla="*/ 92 w 120"/>
                <a:gd name="T37" fmla="*/ 48 h 120"/>
                <a:gd name="T38" fmla="*/ 60 w 120"/>
                <a:gd name="T39" fmla="*/ 16 h 120"/>
                <a:gd name="T40" fmla="*/ 28 w 120"/>
                <a:gd name="T41" fmla="*/ 48 h 120"/>
                <a:gd name="T42" fmla="*/ 43 w 120"/>
                <a:gd name="T43" fmla="*/ 75 h 120"/>
                <a:gd name="T44" fmla="*/ 16 w 120"/>
                <a:gd name="T45" fmla="*/ 112 h 120"/>
                <a:gd name="T46" fmla="*/ 8 w 120"/>
                <a:gd name="T47" fmla="*/ 112 h 120"/>
                <a:gd name="T48" fmla="*/ 8 w 120"/>
                <a:gd name="T49" fmla="*/ 8 h 120"/>
                <a:gd name="T50" fmla="*/ 112 w 120"/>
                <a:gd name="T51" fmla="*/ 8 h 120"/>
                <a:gd name="T52" fmla="*/ 112 w 120"/>
                <a:gd name="T53" fmla="*/ 1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0">
                  <a:moveTo>
                    <a:pt x="120" y="0"/>
                  </a:moveTo>
                  <a:cubicBezTo>
                    <a:pt x="0" y="0"/>
                    <a:pt x="0" y="0"/>
                    <a:pt x="0" y="0"/>
                  </a:cubicBezTo>
                  <a:cubicBezTo>
                    <a:pt x="0" y="120"/>
                    <a:pt x="0" y="120"/>
                    <a:pt x="0" y="120"/>
                  </a:cubicBezTo>
                  <a:cubicBezTo>
                    <a:pt x="24" y="120"/>
                    <a:pt x="24" y="120"/>
                    <a:pt x="24" y="120"/>
                  </a:cubicBezTo>
                  <a:cubicBezTo>
                    <a:pt x="24" y="116"/>
                    <a:pt x="24" y="116"/>
                    <a:pt x="24" y="116"/>
                  </a:cubicBezTo>
                  <a:cubicBezTo>
                    <a:pt x="24" y="96"/>
                    <a:pt x="40" y="80"/>
                    <a:pt x="60" y="80"/>
                  </a:cubicBezTo>
                  <a:cubicBezTo>
                    <a:pt x="80" y="80"/>
                    <a:pt x="96" y="96"/>
                    <a:pt x="96" y="116"/>
                  </a:cubicBezTo>
                  <a:cubicBezTo>
                    <a:pt x="96" y="120"/>
                    <a:pt x="96" y="120"/>
                    <a:pt x="96" y="120"/>
                  </a:cubicBezTo>
                  <a:cubicBezTo>
                    <a:pt x="120" y="120"/>
                    <a:pt x="120" y="120"/>
                    <a:pt x="120" y="120"/>
                  </a:cubicBezTo>
                  <a:lnTo>
                    <a:pt x="120" y="0"/>
                  </a:lnTo>
                  <a:close/>
                  <a:moveTo>
                    <a:pt x="36" y="48"/>
                  </a:moveTo>
                  <a:cubicBezTo>
                    <a:pt x="36" y="35"/>
                    <a:pt x="47" y="24"/>
                    <a:pt x="60" y="24"/>
                  </a:cubicBezTo>
                  <a:cubicBezTo>
                    <a:pt x="73" y="24"/>
                    <a:pt x="84" y="35"/>
                    <a:pt x="84" y="48"/>
                  </a:cubicBezTo>
                  <a:cubicBezTo>
                    <a:pt x="84" y="61"/>
                    <a:pt x="73" y="72"/>
                    <a:pt x="60" y="72"/>
                  </a:cubicBezTo>
                  <a:cubicBezTo>
                    <a:pt x="47" y="72"/>
                    <a:pt x="36" y="61"/>
                    <a:pt x="36" y="48"/>
                  </a:cubicBezTo>
                  <a:close/>
                  <a:moveTo>
                    <a:pt x="112" y="112"/>
                  </a:moveTo>
                  <a:cubicBezTo>
                    <a:pt x="104" y="112"/>
                    <a:pt x="104" y="112"/>
                    <a:pt x="104" y="112"/>
                  </a:cubicBezTo>
                  <a:cubicBezTo>
                    <a:pt x="102" y="95"/>
                    <a:pt x="91" y="81"/>
                    <a:pt x="77" y="75"/>
                  </a:cubicBezTo>
                  <a:cubicBezTo>
                    <a:pt x="86" y="70"/>
                    <a:pt x="92" y="60"/>
                    <a:pt x="92" y="48"/>
                  </a:cubicBezTo>
                  <a:cubicBezTo>
                    <a:pt x="92" y="30"/>
                    <a:pt x="78" y="16"/>
                    <a:pt x="60" y="16"/>
                  </a:cubicBezTo>
                  <a:cubicBezTo>
                    <a:pt x="42" y="16"/>
                    <a:pt x="28" y="30"/>
                    <a:pt x="28" y="48"/>
                  </a:cubicBezTo>
                  <a:cubicBezTo>
                    <a:pt x="28" y="60"/>
                    <a:pt x="34" y="70"/>
                    <a:pt x="43" y="75"/>
                  </a:cubicBezTo>
                  <a:cubicBezTo>
                    <a:pt x="28" y="81"/>
                    <a:pt x="18" y="95"/>
                    <a:pt x="16" y="112"/>
                  </a:cubicBezTo>
                  <a:cubicBezTo>
                    <a:pt x="8" y="112"/>
                    <a:pt x="8" y="112"/>
                    <a:pt x="8" y="112"/>
                  </a:cubicBezTo>
                  <a:cubicBezTo>
                    <a:pt x="8" y="8"/>
                    <a:pt x="8" y="8"/>
                    <a:pt x="8" y="8"/>
                  </a:cubicBezTo>
                  <a:cubicBezTo>
                    <a:pt x="112" y="8"/>
                    <a:pt x="112" y="8"/>
                    <a:pt x="112" y="8"/>
                  </a:cubicBezTo>
                  <a:lnTo>
                    <a:pt x="112" y="112"/>
                  </a:lnTo>
                  <a:close/>
                </a:path>
              </a:pathLst>
            </a:custGeom>
            <a:solidFill>
              <a:schemeClr val="accent1"/>
            </a:solidFill>
            <a:ln>
              <a:noFill/>
            </a:ln>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386">
                <a:defRPr/>
              </a:pPr>
              <a:endParaRPr lang="en-US" sz="1765">
                <a:solidFill>
                  <a:srgbClr val="000000"/>
                </a:solidFill>
              </a:endParaRPr>
            </a:p>
          </p:txBody>
        </p:sp>
        <p:sp>
          <p:nvSpPr>
            <p:cNvPr id="29" name="Rectangle 28">
              <a:extLst>
                <a:ext uri="{FF2B5EF4-FFF2-40B4-BE49-F238E27FC236}">
                  <a16:creationId xmlns:a16="http://schemas.microsoft.com/office/drawing/2014/main" id="{7C3BACC4-BC2B-4E60-942D-76BE394E9122}"/>
                </a:ext>
              </a:extLst>
            </p:cNvPr>
            <p:cNvSpPr/>
            <p:nvPr/>
          </p:nvSpPr>
          <p:spPr bwMode="auto">
            <a:xfrm>
              <a:off x="8004944" y="2508956"/>
              <a:ext cx="688848" cy="23605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TextBox 39"/>
            <p:cNvSpPr txBox="1"/>
            <p:nvPr/>
          </p:nvSpPr>
          <p:spPr>
            <a:xfrm>
              <a:off x="7911813" y="2803799"/>
              <a:ext cx="875111"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rPr>
                <a:t>Bearer</a:t>
              </a:r>
              <a:br>
                <a:rPr lang="en-US" sz="1400" dirty="0">
                  <a:solidFill>
                    <a:schemeClr val="tx2"/>
                  </a:solidFill>
                </a:rPr>
              </a:br>
              <a:r>
                <a:rPr lang="en-US" sz="1400" dirty="0">
                  <a:solidFill>
                    <a:schemeClr val="tx2"/>
                  </a:solidFill>
                </a:rPr>
                <a:t>token</a:t>
              </a:r>
            </a:p>
          </p:txBody>
        </p:sp>
        <p:grpSp>
          <p:nvGrpSpPr>
            <p:cNvPr id="23" name="Group 4">
              <a:extLst>
                <a:ext uri="{FF2B5EF4-FFF2-40B4-BE49-F238E27FC236}">
                  <a16:creationId xmlns:a16="http://schemas.microsoft.com/office/drawing/2014/main" id="{B88C9AB1-E882-41B2-BC41-D8C461D41CE2}"/>
                </a:ext>
              </a:extLst>
            </p:cNvPr>
            <p:cNvGrpSpPr>
              <a:grpSpLocks noChangeAspect="1"/>
            </p:cNvGrpSpPr>
            <p:nvPr/>
          </p:nvGrpSpPr>
          <p:grpSpPr bwMode="auto">
            <a:xfrm>
              <a:off x="8115212" y="2359025"/>
              <a:ext cx="468313" cy="501650"/>
              <a:chOff x="5112" y="1486"/>
              <a:chExt cx="295" cy="316"/>
            </a:xfrm>
            <a:solidFill>
              <a:schemeClr val="accent1"/>
            </a:solidFill>
          </p:grpSpPr>
          <p:sp>
            <p:nvSpPr>
              <p:cNvPr id="26" name="Freeform 5">
                <a:extLst>
                  <a:ext uri="{FF2B5EF4-FFF2-40B4-BE49-F238E27FC236}">
                    <a16:creationId xmlns:a16="http://schemas.microsoft.com/office/drawing/2014/main" id="{2C7E9D8C-1A6D-47F2-9CEB-59508E8E1F3F}"/>
                  </a:ext>
                </a:extLst>
              </p:cNvPr>
              <p:cNvSpPr>
                <a:spLocks/>
              </p:cNvSpPr>
              <p:nvPr/>
            </p:nvSpPr>
            <p:spPr bwMode="auto">
              <a:xfrm>
                <a:off x="5112" y="1486"/>
                <a:ext cx="208" cy="296"/>
              </a:xfrm>
              <a:custGeom>
                <a:avLst/>
                <a:gdLst>
                  <a:gd name="T0" fmla="*/ 286 w 339"/>
                  <a:gd name="T1" fmla="*/ 462 h 480"/>
                  <a:gd name="T2" fmla="*/ 300 w 339"/>
                  <a:gd name="T3" fmla="*/ 448 h 480"/>
                  <a:gd name="T4" fmla="*/ 32 w 339"/>
                  <a:gd name="T5" fmla="*/ 448 h 480"/>
                  <a:gd name="T6" fmla="*/ 32 w 339"/>
                  <a:gd name="T7" fmla="*/ 32 h 480"/>
                  <a:gd name="T8" fmla="*/ 192 w 339"/>
                  <a:gd name="T9" fmla="*/ 32 h 480"/>
                  <a:gd name="T10" fmla="*/ 192 w 339"/>
                  <a:gd name="T11" fmla="*/ 192 h 480"/>
                  <a:gd name="T12" fmla="*/ 264 w 339"/>
                  <a:gd name="T13" fmla="*/ 192 h 480"/>
                  <a:gd name="T14" fmla="*/ 269 w 339"/>
                  <a:gd name="T15" fmla="*/ 183 h 480"/>
                  <a:gd name="T16" fmla="*/ 285 w 339"/>
                  <a:gd name="T17" fmla="*/ 160 h 480"/>
                  <a:gd name="T18" fmla="*/ 224 w 339"/>
                  <a:gd name="T19" fmla="*/ 160 h 480"/>
                  <a:gd name="T20" fmla="*/ 224 w 339"/>
                  <a:gd name="T21" fmla="*/ 55 h 480"/>
                  <a:gd name="T22" fmla="*/ 309 w 339"/>
                  <a:gd name="T23" fmla="*/ 140 h 480"/>
                  <a:gd name="T24" fmla="*/ 318 w 339"/>
                  <a:gd name="T25" fmla="*/ 134 h 480"/>
                  <a:gd name="T26" fmla="*/ 339 w 339"/>
                  <a:gd name="T27" fmla="*/ 124 h 480"/>
                  <a:gd name="T28" fmla="*/ 215 w 339"/>
                  <a:gd name="T29" fmla="*/ 0 h 480"/>
                  <a:gd name="T30" fmla="*/ 0 w 339"/>
                  <a:gd name="T31" fmla="*/ 0 h 480"/>
                  <a:gd name="T32" fmla="*/ 0 w 339"/>
                  <a:gd name="T33" fmla="*/ 480 h 480"/>
                  <a:gd name="T34" fmla="*/ 305 w 339"/>
                  <a:gd name="T35" fmla="*/ 480 h 480"/>
                  <a:gd name="T36" fmla="*/ 286 w 339"/>
                  <a:gd name="T37" fmla="*/ 46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9" h="480">
                    <a:moveTo>
                      <a:pt x="286" y="462"/>
                    </a:moveTo>
                    <a:lnTo>
                      <a:pt x="300" y="448"/>
                    </a:lnTo>
                    <a:lnTo>
                      <a:pt x="32" y="448"/>
                    </a:lnTo>
                    <a:lnTo>
                      <a:pt x="32" y="32"/>
                    </a:lnTo>
                    <a:lnTo>
                      <a:pt x="192" y="32"/>
                    </a:lnTo>
                    <a:lnTo>
                      <a:pt x="192" y="192"/>
                    </a:lnTo>
                    <a:lnTo>
                      <a:pt x="264" y="192"/>
                    </a:lnTo>
                    <a:cubicBezTo>
                      <a:pt x="266" y="189"/>
                      <a:pt x="267" y="186"/>
                      <a:pt x="269" y="183"/>
                    </a:cubicBezTo>
                    <a:cubicBezTo>
                      <a:pt x="273" y="175"/>
                      <a:pt x="279" y="167"/>
                      <a:pt x="285" y="160"/>
                    </a:cubicBezTo>
                    <a:lnTo>
                      <a:pt x="224" y="160"/>
                    </a:lnTo>
                    <a:lnTo>
                      <a:pt x="224" y="55"/>
                    </a:lnTo>
                    <a:lnTo>
                      <a:pt x="309" y="140"/>
                    </a:lnTo>
                    <a:cubicBezTo>
                      <a:pt x="312" y="137"/>
                      <a:pt x="315" y="135"/>
                      <a:pt x="318" y="134"/>
                    </a:cubicBezTo>
                    <a:cubicBezTo>
                      <a:pt x="325" y="130"/>
                      <a:pt x="332" y="127"/>
                      <a:pt x="339" y="124"/>
                    </a:cubicBezTo>
                    <a:lnTo>
                      <a:pt x="215" y="0"/>
                    </a:lnTo>
                    <a:lnTo>
                      <a:pt x="0" y="0"/>
                    </a:lnTo>
                    <a:lnTo>
                      <a:pt x="0" y="480"/>
                    </a:lnTo>
                    <a:lnTo>
                      <a:pt x="305" y="480"/>
                    </a:lnTo>
                    <a:lnTo>
                      <a:pt x="286" y="46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6">
                <a:extLst>
                  <a:ext uri="{FF2B5EF4-FFF2-40B4-BE49-F238E27FC236}">
                    <a16:creationId xmlns:a16="http://schemas.microsoft.com/office/drawing/2014/main" id="{22021CD2-E447-4880-A5C3-25FF7FFDA56B}"/>
                  </a:ext>
                </a:extLst>
              </p:cNvPr>
              <p:cNvSpPr>
                <a:spLocks noEditPoints="1"/>
              </p:cNvSpPr>
              <p:nvPr/>
            </p:nvSpPr>
            <p:spPr bwMode="auto">
              <a:xfrm>
                <a:off x="5287" y="1578"/>
                <a:ext cx="120" cy="224"/>
              </a:xfrm>
              <a:custGeom>
                <a:avLst/>
                <a:gdLst>
                  <a:gd name="T0" fmla="*/ 184 w 196"/>
                  <a:gd name="T1" fmla="*/ 49 h 363"/>
                  <a:gd name="T2" fmla="*/ 147 w 196"/>
                  <a:gd name="T3" fmla="*/ 12 h 363"/>
                  <a:gd name="T4" fmla="*/ 98 w 196"/>
                  <a:gd name="T5" fmla="*/ 0 h 363"/>
                  <a:gd name="T6" fmla="*/ 50 w 196"/>
                  <a:gd name="T7" fmla="*/ 12 h 363"/>
                  <a:gd name="T8" fmla="*/ 13 w 196"/>
                  <a:gd name="T9" fmla="*/ 49 h 363"/>
                  <a:gd name="T10" fmla="*/ 0 w 196"/>
                  <a:gd name="T11" fmla="*/ 98 h 363"/>
                  <a:gd name="T12" fmla="*/ 13 w 196"/>
                  <a:gd name="T13" fmla="*/ 147 h 363"/>
                  <a:gd name="T14" fmla="*/ 47 w 196"/>
                  <a:gd name="T15" fmla="*/ 182 h 363"/>
                  <a:gd name="T16" fmla="*/ 48 w 196"/>
                  <a:gd name="T17" fmla="*/ 212 h 363"/>
                  <a:gd name="T18" fmla="*/ 48 w 196"/>
                  <a:gd name="T19" fmla="*/ 262 h 363"/>
                  <a:gd name="T20" fmla="*/ 48 w 196"/>
                  <a:gd name="T21" fmla="*/ 313 h 363"/>
                  <a:gd name="T22" fmla="*/ 145 w 196"/>
                  <a:gd name="T23" fmla="*/ 317 h 363"/>
                  <a:gd name="T24" fmla="*/ 157 w 196"/>
                  <a:gd name="T25" fmla="*/ 177 h 363"/>
                  <a:gd name="T26" fmla="*/ 184 w 196"/>
                  <a:gd name="T27" fmla="*/ 147 h 363"/>
                  <a:gd name="T28" fmla="*/ 196 w 196"/>
                  <a:gd name="T29" fmla="*/ 98 h 363"/>
                  <a:gd name="T30" fmla="*/ 162 w 196"/>
                  <a:gd name="T31" fmla="*/ 115 h 363"/>
                  <a:gd name="T32" fmla="*/ 145 w 196"/>
                  <a:gd name="T33" fmla="*/ 145 h 363"/>
                  <a:gd name="T34" fmla="*/ 130 w 196"/>
                  <a:gd name="T35" fmla="*/ 156 h 363"/>
                  <a:gd name="T36" fmla="*/ 116 w 196"/>
                  <a:gd name="T37" fmla="*/ 315 h 363"/>
                  <a:gd name="T38" fmla="*/ 98 w 196"/>
                  <a:gd name="T39" fmla="*/ 318 h 363"/>
                  <a:gd name="T40" fmla="*/ 100 w 196"/>
                  <a:gd name="T41" fmla="*/ 305 h 363"/>
                  <a:gd name="T42" fmla="*/ 93 w 196"/>
                  <a:gd name="T43" fmla="*/ 262 h 363"/>
                  <a:gd name="T44" fmla="*/ 100 w 196"/>
                  <a:gd name="T45" fmla="*/ 219 h 363"/>
                  <a:gd name="T46" fmla="*/ 100 w 196"/>
                  <a:gd name="T47" fmla="*/ 204 h 363"/>
                  <a:gd name="T48" fmla="*/ 78 w 196"/>
                  <a:gd name="T49" fmla="*/ 161 h 363"/>
                  <a:gd name="T50" fmla="*/ 51 w 196"/>
                  <a:gd name="T51" fmla="*/ 145 h 363"/>
                  <a:gd name="T52" fmla="*/ 34 w 196"/>
                  <a:gd name="T53" fmla="*/ 115 h 363"/>
                  <a:gd name="T54" fmla="*/ 34 w 196"/>
                  <a:gd name="T55" fmla="*/ 81 h 363"/>
                  <a:gd name="T56" fmla="*/ 51 w 196"/>
                  <a:gd name="T57" fmla="*/ 51 h 363"/>
                  <a:gd name="T58" fmla="*/ 81 w 196"/>
                  <a:gd name="T59" fmla="*/ 34 h 363"/>
                  <a:gd name="T60" fmla="*/ 115 w 196"/>
                  <a:gd name="T61" fmla="*/ 34 h 363"/>
                  <a:gd name="T62" fmla="*/ 145 w 196"/>
                  <a:gd name="T63" fmla="*/ 51 h 363"/>
                  <a:gd name="T64" fmla="*/ 162 w 196"/>
                  <a:gd name="T65" fmla="*/ 81 h 363"/>
                  <a:gd name="T66" fmla="*/ 162 w 196"/>
                  <a:gd name="T67" fmla="*/ 115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6" h="363">
                    <a:moveTo>
                      <a:pt x="193" y="73"/>
                    </a:moveTo>
                    <a:cubicBezTo>
                      <a:pt x="191" y="65"/>
                      <a:pt x="188" y="57"/>
                      <a:pt x="184" y="49"/>
                    </a:cubicBezTo>
                    <a:cubicBezTo>
                      <a:pt x="179" y="42"/>
                      <a:pt x="174" y="35"/>
                      <a:pt x="168" y="28"/>
                    </a:cubicBezTo>
                    <a:cubicBezTo>
                      <a:pt x="161" y="22"/>
                      <a:pt x="154" y="17"/>
                      <a:pt x="147" y="12"/>
                    </a:cubicBezTo>
                    <a:cubicBezTo>
                      <a:pt x="139" y="8"/>
                      <a:pt x="131" y="5"/>
                      <a:pt x="123" y="3"/>
                    </a:cubicBezTo>
                    <a:cubicBezTo>
                      <a:pt x="115" y="1"/>
                      <a:pt x="107" y="0"/>
                      <a:pt x="98" y="0"/>
                    </a:cubicBezTo>
                    <a:cubicBezTo>
                      <a:pt x="90" y="0"/>
                      <a:pt x="81" y="1"/>
                      <a:pt x="73" y="3"/>
                    </a:cubicBezTo>
                    <a:cubicBezTo>
                      <a:pt x="65" y="5"/>
                      <a:pt x="57" y="8"/>
                      <a:pt x="50" y="12"/>
                    </a:cubicBezTo>
                    <a:cubicBezTo>
                      <a:pt x="42" y="17"/>
                      <a:pt x="35" y="22"/>
                      <a:pt x="29" y="28"/>
                    </a:cubicBezTo>
                    <a:cubicBezTo>
                      <a:pt x="22" y="35"/>
                      <a:pt x="17" y="42"/>
                      <a:pt x="13" y="49"/>
                    </a:cubicBezTo>
                    <a:cubicBezTo>
                      <a:pt x="8" y="57"/>
                      <a:pt x="5" y="65"/>
                      <a:pt x="3" y="73"/>
                    </a:cubicBezTo>
                    <a:cubicBezTo>
                      <a:pt x="1" y="81"/>
                      <a:pt x="0" y="89"/>
                      <a:pt x="0" y="98"/>
                    </a:cubicBezTo>
                    <a:cubicBezTo>
                      <a:pt x="0" y="106"/>
                      <a:pt x="1" y="115"/>
                      <a:pt x="3" y="123"/>
                    </a:cubicBezTo>
                    <a:cubicBezTo>
                      <a:pt x="5" y="131"/>
                      <a:pt x="8" y="139"/>
                      <a:pt x="13" y="147"/>
                    </a:cubicBezTo>
                    <a:cubicBezTo>
                      <a:pt x="17" y="154"/>
                      <a:pt x="22" y="161"/>
                      <a:pt x="29" y="168"/>
                    </a:cubicBezTo>
                    <a:cubicBezTo>
                      <a:pt x="34" y="173"/>
                      <a:pt x="40" y="178"/>
                      <a:pt x="47" y="182"/>
                    </a:cubicBezTo>
                    <a:cubicBezTo>
                      <a:pt x="54" y="186"/>
                      <a:pt x="61" y="189"/>
                      <a:pt x="68" y="191"/>
                    </a:cubicBezTo>
                    <a:lnTo>
                      <a:pt x="48" y="212"/>
                    </a:lnTo>
                    <a:lnTo>
                      <a:pt x="73" y="237"/>
                    </a:lnTo>
                    <a:lnTo>
                      <a:pt x="48" y="262"/>
                    </a:lnTo>
                    <a:lnTo>
                      <a:pt x="73" y="288"/>
                    </a:lnTo>
                    <a:lnTo>
                      <a:pt x="48" y="313"/>
                    </a:lnTo>
                    <a:lnTo>
                      <a:pt x="98" y="363"/>
                    </a:lnTo>
                    <a:lnTo>
                      <a:pt x="145" y="317"/>
                    </a:lnTo>
                    <a:lnTo>
                      <a:pt x="145" y="184"/>
                    </a:lnTo>
                    <a:cubicBezTo>
                      <a:pt x="149" y="182"/>
                      <a:pt x="153" y="179"/>
                      <a:pt x="157" y="177"/>
                    </a:cubicBezTo>
                    <a:cubicBezTo>
                      <a:pt x="161" y="174"/>
                      <a:pt x="164" y="171"/>
                      <a:pt x="168" y="168"/>
                    </a:cubicBezTo>
                    <a:cubicBezTo>
                      <a:pt x="174" y="161"/>
                      <a:pt x="179" y="154"/>
                      <a:pt x="184" y="147"/>
                    </a:cubicBezTo>
                    <a:cubicBezTo>
                      <a:pt x="188" y="139"/>
                      <a:pt x="191" y="131"/>
                      <a:pt x="193" y="123"/>
                    </a:cubicBezTo>
                    <a:cubicBezTo>
                      <a:pt x="195" y="115"/>
                      <a:pt x="196" y="106"/>
                      <a:pt x="196" y="98"/>
                    </a:cubicBezTo>
                    <a:cubicBezTo>
                      <a:pt x="196" y="89"/>
                      <a:pt x="195" y="81"/>
                      <a:pt x="193" y="73"/>
                    </a:cubicBezTo>
                    <a:close/>
                    <a:moveTo>
                      <a:pt x="162" y="115"/>
                    </a:moveTo>
                    <a:cubicBezTo>
                      <a:pt x="161" y="120"/>
                      <a:pt x="159" y="126"/>
                      <a:pt x="156" y="131"/>
                    </a:cubicBezTo>
                    <a:cubicBezTo>
                      <a:pt x="153" y="136"/>
                      <a:pt x="149" y="141"/>
                      <a:pt x="145" y="145"/>
                    </a:cubicBezTo>
                    <a:cubicBezTo>
                      <a:pt x="143" y="147"/>
                      <a:pt x="141" y="149"/>
                      <a:pt x="138" y="151"/>
                    </a:cubicBezTo>
                    <a:cubicBezTo>
                      <a:pt x="136" y="153"/>
                      <a:pt x="133" y="154"/>
                      <a:pt x="130" y="156"/>
                    </a:cubicBezTo>
                    <a:lnTo>
                      <a:pt x="116" y="163"/>
                    </a:lnTo>
                    <a:lnTo>
                      <a:pt x="116" y="315"/>
                    </a:lnTo>
                    <a:lnTo>
                      <a:pt x="101" y="315"/>
                    </a:lnTo>
                    <a:lnTo>
                      <a:pt x="98" y="318"/>
                    </a:lnTo>
                    <a:lnTo>
                      <a:pt x="93" y="313"/>
                    </a:lnTo>
                    <a:lnTo>
                      <a:pt x="100" y="305"/>
                    </a:lnTo>
                    <a:lnTo>
                      <a:pt x="100" y="270"/>
                    </a:lnTo>
                    <a:lnTo>
                      <a:pt x="93" y="262"/>
                    </a:lnTo>
                    <a:lnTo>
                      <a:pt x="100" y="255"/>
                    </a:lnTo>
                    <a:lnTo>
                      <a:pt x="100" y="219"/>
                    </a:lnTo>
                    <a:lnTo>
                      <a:pt x="93" y="212"/>
                    </a:lnTo>
                    <a:lnTo>
                      <a:pt x="100" y="204"/>
                    </a:lnTo>
                    <a:lnTo>
                      <a:pt x="100" y="168"/>
                    </a:lnTo>
                    <a:lnTo>
                      <a:pt x="78" y="161"/>
                    </a:lnTo>
                    <a:cubicBezTo>
                      <a:pt x="73" y="159"/>
                      <a:pt x="68" y="157"/>
                      <a:pt x="63" y="154"/>
                    </a:cubicBezTo>
                    <a:cubicBezTo>
                      <a:pt x="59" y="152"/>
                      <a:pt x="55" y="149"/>
                      <a:pt x="51" y="145"/>
                    </a:cubicBezTo>
                    <a:cubicBezTo>
                      <a:pt x="47" y="141"/>
                      <a:pt x="43" y="136"/>
                      <a:pt x="41" y="131"/>
                    </a:cubicBezTo>
                    <a:cubicBezTo>
                      <a:pt x="38" y="126"/>
                      <a:pt x="35" y="120"/>
                      <a:pt x="34" y="115"/>
                    </a:cubicBezTo>
                    <a:cubicBezTo>
                      <a:pt x="33" y="109"/>
                      <a:pt x="32" y="104"/>
                      <a:pt x="32" y="98"/>
                    </a:cubicBezTo>
                    <a:cubicBezTo>
                      <a:pt x="32" y="92"/>
                      <a:pt x="33" y="86"/>
                      <a:pt x="34" y="81"/>
                    </a:cubicBezTo>
                    <a:cubicBezTo>
                      <a:pt x="35" y="76"/>
                      <a:pt x="38" y="70"/>
                      <a:pt x="41" y="65"/>
                    </a:cubicBezTo>
                    <a:cubicBezTo>
                      <a:pt x="43" y="60"/>
                      <a:pt x="47" y="55"/>
                      <a:pt x="51" y="51"/>
                    </a:cubicBezTo>
                    <a:cubicBezTo>
                      <a:pt x="56" y="47"/>
                      <a:pt x="60" y="43"/>
                      <a:pt x="65" y="40"/>
                    </a:cubicBezTo>
                    <a:cubicBezTo>
                      <a:pt x="70" y="37"/>
                      <a:pt x="76" y="35"/>
                      <a:pt x="81" y="34"/>
                    </a:cubicBezTo>
                    <a:cubicBezTo>
                      <a:pt x="87" y="32"/>
                      <a:pt x="92" y="32"/>
                      <a:pt x="98" y="32"/>
                    </a:cubicBezTo>
                    <a:cubicBezTo>
                      <a:pt x="104" y="32"/>
                      <a:pt x="110" y="32"/>
                      <a:pt x="115" y="34"/>
                    </a:cubicBezTo>
                    <a:cubicBezTo>
                      <a:pt x="121" y="35"/>
                      <a:pt x="126" y="37"/>
                      <a:pt x="131" y="40"/>
                    </a:cubicBezTo>
                    <a:cubicBezTo>
                      <a:pt x="136" y="43"/>
                      <a:pt x="141" y="47"/>
                      <a:pt x="145" y="51"/>
                    </a:cubicBezTo>
                    <a:cubicBezTo>
                      <a:pt x="149" y="55"/>
                      <a:pt x="153" y="60"/>
                      <a:pt x="156" y="65"/>
                    </a:cubicBezTo>
                    <a:cubicBezTo>
                      <a:pt x="159" y="70"/>
                      <a:pt x="161" y="76"/>
                      <a:pt x="162" y="81"/>
                    </a:cubicBezTo>
                    <a:cubicBezTo>
                      <a:pt x="164" y="86"/>
                      <a:pt x="164" y="92"/>
                      <a:pt x="164" y="98"/>
                    </a:cubicBezTo>
                    <a:cubicBezTo>
                      <a:pt x="164" y="104"/>
                      <a:pt x="164" y="109"/>
                      <a:pt x="162" y="1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Oval 7">
                <a:extLst>
                  <a:ext uri="{FF2B5EF4-FFF2-40B4-BE49-F238E27FC236}">
                    <a16:creationId xmlns:a16="http://schemas.microsoft.com/office/drawing/2014/main" id="{30753242-A9C2-41E9-9B66-583C1E896E8C}"/>
                  </a:ext>
                </a:extLst>
              </p:cNvPr>
              <p:cNvSpPr>
                <a:spLocks noChangeArrowheads="1"/>
              </p:cNvSpPr>
              <p:nvPr/>
            </p:nvSpPr>
            <p:spPr bwMode="auto">
              <a:xfrm>
                <a:off x="5333" y="1609"/>
                <a:ext cx="30" cy="3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1449196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3311C8DE-F7D2-45DC-A3D3-4BCF1F94D872}"/>
              </a:ext>
            </a:extLst>
          </p:cNvPr>
          <p:cNvSpPr/>
          <p:nvPr/>
        </p:nvSpPr>
        <p:spPr bwMode="auto">
          <a:xfrm>
            <a:off x="7442522" y="0"/>
            <a:ext cx="4993953" cy="699452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E916480F-76A9-4A0E-8EC3-3B2FDD9D7D55}"/>
              </a:ext>
            </a:extLst>
          </p:cNvPr>
          <p:cNvSpPr/>
          <p:nvPr/>
        </p:nvSpPr>
        <p:spPr bwMode="auto">
          <a:xfrm>
            <a:off x="0" y="5625434"/>
            <a:ext cx="7442522" cy="79851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a:t>Endpoint versions</a:t>
            </a:r>
            <a:endParaRPr lang="en-US" dirty="0"/>
          </a:p>
        </p:txBody>
      </p:sp>
      <p:sp>
        <p:nvSpPr>
          <p:cNvPr id="3" name="Text Placeholder 2"/>
          <p:cNvSpPr>
            <a:spLocks noGrp="1"/>
          </p:cNvSpPr>
          <p:nvPr>
            <p:ph type="body" sz="quarter" idx="10"/>
          </p:nvPr>
        </p:nvSpPr>
        <p:spPr>
          <a:xfrm>
            <a:off x="465139" y="1919804"/>
            <a:ext cx="6294476" cy="3193182"/>
          </a:xfrm>
        </p:spPr>
        <p:txBody>
          <a:bodyPr/>
          <a:lstStyle/>
          <a:p>
            <a:r>
              <a:rPr lang="en-US" b="1" dirty="0">
                <a:solidFill>
                  <a:schemeClr val="accent1"/>
                </a:solidFill>
                <a:latin typeface="+mj-lt"/>
              </a:rPr>
              <a:t>Azure Active Directory v2.0 endpoint</a:t>
            </a:r>
          </a:p>
          <a:p>
            <a:pPr>
              <a:lnSpc>
                <a:spcPts val="1800"/>
              </a:lnSpc>
              <a:spcBef>
                <a:spcPts val="900"/>
              </a:spcBef>
            </a:pPr>
            <a:r>
              <a:rPr lang="en-US" sz="1600" dirty="0"/>
              <a:t>Converged authentication accepts sign in from both Microsoft personal accounts and Azure AD work and school accounts.</a:t>
            </a:r>
          </a:p>
          <a:p>
            <a:pPr>
              <a:lnSpc>
                <a:spcPts val="1800"/>
              </a:lnSpc>
              <a:spcBef>
                <a:spcPts val="900"/>
              </a:spcBef>
            </a:pPr>
            <a:r>
              <a:rPr lang="en-US" sz="1600" dirty="0"/>
              <a:t>Enables the same code for using Microsoft Graph for things like reading mail or retrieving contacts.</a:t>
            </a:r>
          </a:p>
          <a:p>
            <a:pPr>
              <a:lnSpc>
                <a:spcPts val="1800"/>
              </a:lnSpc>
              <a:spcBef>
                <a:spcPts val="900"/>
              </a:spcBef>
            </a:pPr>
            <a:r>
              <a:rPr lang="en-US" sz="1600" dirty="0"/>
              <a:t>Dynamic consent, requesting permissions when you need them.</a:t>
            </a:r>
          </a:p>
          <a:p>
            <a:pPr>
              <a:lnSpc>
                <a:spcPts val="1800"/>
              </a:lnSpc>
              <a:spcBef>
                <a:spcPts val="900"/>
              </a:spcBef>
            </a:pPr>
            <a:r>
              <a:rPr lang="en-US" sz="1600" dirty="0"/>
              <a:t>Additional Microsoft Graph capabilities for AAD users such as SharePoint and Microsoft Teams.</a:t>
            </a:r>
          </a:p>
          <a:p>
            <a:pPr>
              <a:spcBef>
                <a:spcPts val="1200"/>
              </a:spcBef>
            </a:pPr>
            <a:r>
              <a:rPr lang="en-US" b="1" dirty="0">
                <a:solidFill>
                  <a:schemeClr val="accent1"/>
                </a:solidFill>
                <a:latin typeface="+mj-lt"/>
              </a:rPr>
              <a:t>Azure Active Directory v1 endpoint</a:t>
            </a:r>
          </a:p>
          <a:p>
            <a:pPr>
              <a:lnSpc>
                <a:spcPts val="1800"/>
              </a:lnSpc>
              <a:spcBef>
                <a:spcPts val="900"/>
              </a:spcBef>
            </a:pPr>
            <a:r>
              <a:rPr lang="en-US" sz="1600" dirty="0"/>
              <a:t>Enables access to Azure protected resources</a:t>
            </a:r>
          </a:p>
        </p:txBody>
      </p:sp>
      <p:sp>
        <p:nvSpPr>
          <p:cNvPr id="6" name="TextBox 5"/>
          <p:cNvSpPr txBox="1"/>
          <p:nvPr/>
        </p:nvSpPr>
        <p:spPr>
          <a:xfrm>
            <a:off x="289937" y="5708822"/>
            <a:ext cx="320504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2"/>
                </a:solidFill>
                <a:latin typeface="+mj-lt"/>
              </a:rPr>
              <a:t>http://aka.ms/aadv2</a:t>
            </a:r>
          </a:p>
        </p:txBody>
      </p:sp>
      <p:grpSp>
        <p:nvGrpSpPr>
          <p:cNvPr id="24" name="Group 23">
            <a:extLst>
              <a:ext uri="{FF2B5EF4-FFF2-40B4-BE49-F238E27FC236}">
                <a16:creationId xmlns:a16="http://schemas.microsoft.com/office/drawing/2014/main" id="{ED468125-4AB2-4BA5-B855-2C8C88B5CF70}"/>
              </a:ext>
            </a:extLst>
          </p:cNvPr>
          <p:cNvGrpSpPr/>
          <p:nvPr/>
        </p:nvGrpSpPr>
        <p:grpSpPr>
          <a:xfrm>
            <a:off x="8268153" y="1146815"/>
            <a:ext cx="3342689" cy="5189871"/>
            <a:chOff x="8933612" y="1112091"/>
            <a:chExt cx="3207588" cy="4980113"/>
          </a:xfrm>
        </p:grpSpPr>
        <p:cxnSp>
          <p:nvCxnSpPr>
            <p:cNvPr id="20" name="Straight Connector 19"/>
            <p:cNvCxnSpPr>
              <a:cxnSpLocks/>
              <a:stCxn id="7" idx="4"/>
            </p:cNvCxnSpPr>
            <p:nvPr/>
          </p:nvCxnSpPr>
          <p:spPr>
            <a:xfrm>
              <a:off x="10780567" y="2431737"/>
              <a:ext cx="0" cy="123299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C7EE210-E5B5-4BD1-AD93-894087DCCB5D}"/>
                </a:ext>
              </a:extLst>
            </p:cNvPr>
            <p:cNvCxnSpPr>
              <a:cxnSpLocks/>
            </p:cNvCxnSpPr>
            <p:nvPr/>
          </p:nvCxnSpPr>
          <p:spPr>
            <a:xfrm rot="5400000">
              <a:off x="10226271" y="2373471"/>
              <a:ext cx="0" cy="11085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1595B0C-838F-41AD-9904-03821C1AB386}"/>
                </a:ext>
              </a:extLst>
            </p:cNvPr>
            <p:cNvCxnSpPr>
              <a:cxnSpLocks/>
            </p:cNvCxnSpPr>
            <p:nvPr/>
          </p:nvCxnSpPr>
          <p:spPr>
            <a:xfrm rot="5400000">
              <a:off x="10226271" y="3596864"/>
              <a:ext cx="0" cy="11085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Oval 8"/>
            <p:cNvSpPr/>
            <p:nvPr/>
          </p:nvSpPr>
          <p:spPr bwMode="auto">
            <a:xfrm>
              <a:off x="9525675" y="1615947"/>
              <a:ext cx="323865" cy="31140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Oval 11"/>
            <p:cNvSpPr/>
            <p:nvPr/>
          </p:nvSpPr>
          <p:spPr bwMode="auto">
            <a:xfrm>
              <a:off x="9525675" y="3995455"/>
              <a:ext cx="323865" cy="31140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1" name="Oval 20"/>
            <p:cNvSpPr/>
            <p:nvPr/>
          </p:nvSpPr>
          <p:spPr bwMode="auto">
            <a:xfrm>
              <a:off x="9525675" y="2761669"/>
              <a:ext cx="323865" cy="31140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8" name="TextBox 57"/>
            <p:cNvSpPr txBox="1"/>
            <p:nvPr/>
          </p:nvSpPr>
          <p:spPr>
            <a:xfrm>
              <a:off x="9422726" y="1541085"/>
              <a:ext cx="529761" cy="469586"/>
            </a:xfrm>
            <a:prstGeom prst="rect">
              <a:avLst/>
            </a:prstGeom>
            <a:noFill/>
          </p:spPr>
          <p:txBody>
            <a:bodyPr wrap="none" lIns="182880" tIns="146304" rIns="182880" bIns="146304" rtlCol="0">
              <a:spAutoFit/>
            </a:bodyPr>
            <a:lstStyle/>
            <a:p>
              <a:pPr algn="ctr">
                <a:lnSpc>
                  <a:spcPct val="90000"/>
                </a:lnSpc>
                <a:spcAft>
                  <a:spcPts val="600"/>
                </a:spcAft>
              </a:pPr>
              <a:r>
                <a:rPr lang="en-US" sz="1400" dirty="0">
                  <a:solidFill>
                    <a:schemeClr val="bg2"/>
                  </a:solidFill>
                </a:rPr>
                <a:t>v1</a:t>
              </a:r>
            </a:p>
          </p:txBody>
        </p:sp>
        <p:sp>
          <p:nvSpPr>
            <p:cNvPr id="59" name="TextBox 58"/>
            <p:cNvSpPr txBox="1"/>
            <p:nvPr/>
          </p:nvSpPr>
          <p:spPr>
            <a:xfrm>
              <a:off x="9422726" y="3906475"/>
              <a:ext cx="529761" cy="469586"/>
            </a:xfrm>
            <a:prstGeom prst="rect">
              <a:avLst/>
            </a:prstGeom>
            <a:noFill/>
          </p:spPr>
          <p:txBody>
            <a:bodyPr wrap="none" lIns="182880" tIns="146304" rIns="182880" bIns="146304" rtlCol="0">
              <a:spAutoFit/>
            </a:bodyPr>
            <a:lstStyle/>
            <a:p>
              <a:pPr algn="ctr">
                <a:lnSpc>
                  <a:spcPct val="90000"/>
                </a:lnSpc>
                <a:spcAft>
                  <a:spcPts val="600"/>
                </a:spcAft>
              </a:pPr>
              <a:r>
                <a:rPr lang="en-US" sz="1400" dirty="0">
                  <a:solidFill>
                    <a:schemeClr val="bg2"/>
                  </a:solidFill>
                </a:rPr>
                <a:t>v1</a:t>
              </a:r>
            </a:p>
          </p:txBody>
        </p:sp>
        <p:sp>
          <p:nvSpPr>
            <p:cNvPr id="60" name="TextBox 59"/>
            <p:cNvSpPr txBox="1"/>
            <p:nvPr/>
          </p:nvSpPr>
          <p:spPr>
            <a:xfrm>
              <a:off x="9422726" y="2680140"/>
              <a:ext cx="529761" cy="469586"/>
            </a:xfrm>
            <a:prstGeom prst="rect">
              <a:avLst/>
            </a:prstGeom>
            <a:noFill/>
          </p:spPr>
          <p:txBody>
            <a:bodyPr wrap="none" lIns="182880" tIns="146304" rIns="182880" bIns="146304" rtlCol="0">
              <a:spAutoFit/>
            </a:bodyPr>
            <a:lstStyle/>
            <a:p>
              <a:pPr algn="ctr">
                <a:lnSpc>
                  <a:spcPct val="90000"/>
                </a:lnSpc>
                <a:spcAft>
                  <a:spcPts val="600"/>
                </a:spcAft>
              </a:pPr>
              <a:r>
                <a:rPr lang="en-US" sz="1400" dirty="0">
                  <a:solidFill>
                    <a:schemeClr val="bg2"/>
                  </a:solidFill>
                </a:rPr>
                <a:t>v2</a:t>
              </a:r>
            </a:p>
          </p:txBody>
        </p:sp>
        <p:sp>
          <p:nvSpPr>
            <p:cNvPr id="7" name="Oval 6"/>
            <p:cNvSpPr/>
            <p:nvPr/>
          </p:nvSpPr>
          <p:spPr bwMode="auto">
            <a:xfrm>
              <a:off x="10120743" y="1112091"/>
              <a:ext cx="1319647" cy="1319646"/>
            </a:xfrm>
            <a:prstGeom prst="ellipse">
              <a:avLst/>
            </a:prstGeom>
            <a:solidFill>
              <a:schemeClr val="bg1">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dirty="0">
                <a:gradFill>
                  <a:gsLst>
                    <a:gs pos="0">
                      <a:srgbClr val="FFFFFF"/>
                    </a:gs>
                    <a:gs pos="100000">
                      <a:srgbClr val="FFFFFF"/>
                    </a:gs>
                  </a:gsLst>
                  <a:lin ang="5400000" scaled="0"/>
                </a:gradFill>
                <a:ea typeface="Segoe UI" pitchFamily="34" charset="0"/>
                <a:cs typeface="Segoe UI" pitchFamily="34" charset="0"/>
              </a:endParaRPr>
            </a:p>
          </p:txBody>
        </p:sp>
        <p:cxnSp>
          <p:nvCxnSpPr>
            <p:cNvPr id="14" name="Straight Connector 13"/>
            <p:cNvCxnSpPr>
              <a:cxnSpLocks/>
              <a:stCxn id="7" idx="2"/>
              <a:endCxn id="9" idx="6"/>
            </p:cNvCxnSpPr>
            <p:nvPr/>
          </p:nvCxnSpPr>
          <p:spPr>
            <a:xfrm flipH="1" flipV="1">
              <a:off x="9849540" y="1771651"/>
              <a:ext cx="271203" cy="26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10198675" y="1470812"/>
              <a:ext cx="1163783" cy="683264"/>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tx2"/>
                  </a:solidFill>
                  <a:latin typeface="+mj-lt"/>
                </a:rPr>
                <a:t>Microsoft account</a:t>
              </a:r>
            </a:p>
          </p:txBody>
        </p:sp>
        <p:grpSp>
          <p:nvGrpSpPr>
            <p:cNvPr id="17" name="Group 16">
              <a:extLst>
                <a:ext uri="{FF2B5EF4-FFF2-40B4-BE49-F238E27FC236}">
                  <a16:creationId xmlns:a16="http://schemas.microsoft.com/office/drawing/2014/main" id="{01AB77B1-CC30-4B9C-B3DB-6378FB963FA6}"/>
                </a:ext>
              </a:extLst>
            </p:cNvPr>
            <p:cNvGrpSpPr/>
            <p:nvPr/>
          </p:nvGrpSpPr>
          <p:grpSpPr>
            <a:xfrm>
              <a:off x="9698953" y="5204357"/>
              <a:ext cx="677327" cy="887847"/>
              <a:chOff x="9698953" y="5204357"/>
              <a:chExt cx="677327" cy="887847"/>
            </a:xfrm>
          </p:grpSpPr>
          <p:cxnSp>
            <p:nvCxnSpPr>
              <p:cNvPr id="53" name="Straight Connector 52"/>
              <p:cNvCxnSpPr>
                <a:cxnSpLocks/>
              </p:cNvCxnSpPr>
              <p:nvPr/>
            </p:nvCxnSpPr>
            <p:spPr>
              <a:xfrm>
                <a:off x="10037616" y="5204357"/>
                <a:ext cx="0" cy="42107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9" name="Isosceles Triangle 38"/>
              <p:cNvSpPr/>
              <p:nvPr/>
            </p:nvSpPr>
            <p:spPr bwMode="auto">
              <a:xfrm>
                <a:off x="9698953" y="5531928"/>
                <a:ext cx="677327" cy="490826"/>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51" name="TextBox 50"/>
              <p:cNvSpPr txBox="1"/>
              <p:nvPr/>
            </p:nvSpPr>
            <p:spPr>
              <a:xfrm>
                <a:off x="9720179" y="5602839"/>
                <a:ext cx="63487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bg2"/>
                    </a:solidFill>
                    <a:latin typeface="+mj-lt"/>
                  </a:rPr>
                  <a:t>AD</a:t>
                </a:r>
              </a:p>
            </p:txBody>
          </p:sp>
        </p:grpSp>
        <p:grpSp>
          <p:nvGrpSpPr>
            <p:cNvPr id="19" name="Group 18">
              <a:extLst>
                <a:ext uri="{FF2B5EF4-FFF2-40B4-BE49-F238E27FC236}">
                  <a16:creationId xmlns:a16="http://schemas.microsoft.com/office/drawing/2014/main" id="{FA0805E5-E432-4367-AB55-C93E11E8CE9B}"/>
                </a:ext>
              </a:extLst>
            </p:cNvPr>
            <p:cNvGrpSpPr/>
            <p:nvPr/>
          </p:nvGrpSpPr>
          <p:grpSpPr>
            <a:xfrm>
              <a:off x="11184853" y="5204357"/>
              <a:ext cx="677327" cy="887847"/>
              <a:chOff x="11184853" y="5204357"/>
              <a:chExt cx="677327" cy="887847"/>
            </a:xfrm>
          </p:grpSpPr>
          <p:cxnSp>
            <p:nvCxnSpPr>
              <p:cNvPr id="57" name="Straight Connector 56"/>
              <p:cNvCxnSpPr>
                <a:cxnSpLocks/>
              </p:cNvCxnSpPr>
              <p:nvPr/>
            </p:nvCxnSpPr>
            <p:spPr>
              <a:xfrm>
                <a:off x="11523516" y="5204357"/>
                <a:ext cx="0" cy="42107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6" name="Isosceles Triangle 65"/>
              <p:cNvSpPr/>
              <p:nvPr/>
            </p:nvSpPr>
            <p:spPr bwMode="auto">
              <a:xfrm>
                <a:off x="11184853" y="5531928"/>
                <a:ext cx="677327" cy="490826"/>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50" name="TextBox 49"/>
              <p:cNvSpPr txBox="1"/>
              <p:nvPr/>
            </p:nvSpPr>
            <p:spPr>
              <a:xfrm>
                <a:off x="11206079" y="5602839"/>
                <a:ext cx="63487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bg2"/>
                    </a:solidFill>
                    <a:latin typeface="+mj-lt"/>
                  </a:rPr>
                  <a:t>AD</a:t>
                </a:r>
              </a:p>
            </p:txBody>
          </p:sp>
        </p:grpSp>
        <p:grpSp>
          <p:nvGrpSpPr>
            <p:cNvPr id="18" name="Group 17">
              <a:extLst>
                <a:ext uri="{FF2B5EF4-FFF2-40B4-BE49-F238E27FC236}">
                  <a16:creationId xmlns:a16="http://schemas.microsoft.com/office/drawing/2014/main" id="{C05E6CEC-2D71-4640-BDFA-CC55CC68225A}"/>
                </a:ext>
              </a:extLst>
            </p:cNvPr>
            <p:cNvGrpSpPr/>
            <p:nvPr/>
          </p:nvGrpSpPr>
          <p:grpSpPr>
            <a:xfrm>
              <a:off x="10444156" y="5204357"/>
              <a:ext cx="677327" cy="887847"/>
              <a:chOff x="10444156" y="5204357"/>
              <a:chExt cx="677327" cy="887847"/>
            </a:xfrm>
          </p:grpSpPr>
          <p:cxnSp>
            <p:nvCxnSpPr>
              <p:cNvPr id="55" name="Straight Connector 54"/>
              <p:cNvCxnSpPr>
                <a:cxnSpLocks/>
              </p:cNvCxnSpPr>
              <p:nvPr/>
            </p:nvCxnSpPr>
            <p:spPr>
              <a:xfrm>
                <a:off x="10781693" y="5204357"/>
                <a:ext cx="2253" cy="42107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7" name="Isosceles Triangle 66"/>
              <p:cNvSpPr/>
              <p:nvPr/>
            </p:nvSpPr>
            <p:spPr bwMode="auto">
              <a:xfrm>
                <a:off x="10444156" y="5531928"/>
                <a:ext cx="677327" cy="490826"/>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49" name="TextBox 48"/>
              <p:cNvSpPr txBox="1"/>
              <p:nvPr/>
            </p:nvSpPr>
            <p:spPr>
              <a:xfrm>
                <a:off x="10465382" y="5602839"/>
                <a:ext cx="63487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bg2"/>
                    </a:solidFill>
                    <a:latin typeface="+mj-lt"/>
                  </a:rPr>
                  <a:t>AD</a:t>
                </a:r>
              </a:p>
            </p:txBody>
          </p:sp>
        </p:grpSp>
        <p:sp>
          <p:nvSpPr>
            <p:cNvPr id="74" name="Right Arrow 73"/>
            <p:cNvSpPr/>
            <p:nvPr/>
          </p:nvSpPr>
          <p:spPr bwMode="auto">
            <a:xfrm>
              <a:off x="8933612" y="2728610"/>
              <a:ext cx="481027" cy="398311"/>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TextBox 33">
              <a:extLst>
                <a:ext uri="{FF2B5EF4-FFF2-40B4-BE49-F238E27FC236}">
                  <a16:creationId xmlns:a16="http://schemas.microsoft.com/office/drawing/2014/main" id="{DBB79A29-53DF-450A-AB36-656640BCDD50}"/>
                </a:ext>
              </a:extLst>
            </p:cNvPr>
            <p:cNvSpPr txBox="1"/>
            <p:nvPr/>
          </p:nvSpPr>
          <p:spPr>
            <a:xfrm>
              <a:off x="9582956" y="4646388"/>
              <a:ext cx="255824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tx2"/>
                  </a:solidFill>
                  <a:latin typeface="+mj-lt"/>
                </a:rPr>
                <a:t>Azure Active Directory</a:t>
              </a:r>
            </a:p>
          </p:txBody>
        </p:sp>
        <p:sp>
          <p:nvSpPr>
            <p:cNvPr id="23" name="Rectangle 22">
              <a:extLst>
                <a:ext uri="{FF2B5EF4-FFF2-40B4-BE49-F238E27FC236}">
                  <a16:creationId xmlns:a16="http://schemas.microsoft.com/office/drawing/2014/main" id="{558BA403-1CF3-483F-9E60-EFD3D14160C3}"/>
                </a:ext>
              </a:extLst>
            </p:cNvPr>
            <p:cNvSpPr/>
            <p:nvPr/>
          </p:nvSpPr>
          <p:spPr bwMode="auto">
            <a:xfrm rot="2700000">
              <a:off x="10427545" y="3909571"/>
              <a:ext cx="742950" cy="742950"/>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3" name="Picture 32" descr="Azure Active Directory.png">
              <a:extLst>
                <a:ext uri="{FF2B5EF4-FFF2-40B4-BE49-F238E27FC236}">
                  <a16:creationId xmlns:a16="http://schemas.microsoft.com/office/drawing/2014/main" id="{88D59F73-1ED2-4B84-BD7E-8DE23FFFBC90}"/>
                </a:ext>
              </a:extLst>
            </p:cNvPr>
            <p:cNvPicPr>
              <a:picLocks noChangeAspect="1"/>
            </p:cNvPicPr>
            <p:nvPr/>
          </p:nvPicPr>
          <p:blipFill>
            <a:blip r:embed="rId3" cstate="print">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0335873" y="3757164"/>
              <a:ext cx="926294" cy="926286"/>
            </a:xfrm>
            <a:prstGeom prst="rect">
              <a:avLst/>
            </a:prstGeom>
          </p:spPr>
        </p:pic>
      </p:grpSp>
    </p:spTree>
    <p:extLst>
      <p:ext uri="{BB962C8B-B14F-4D97-AF65-F5344CB8AC3E}">
        <p14:creationId xmlns:p14="http://schemas.microsoft.com/office/powerpoint/2010/main" val="302116599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1AC01F7-DE12-43BB-BA42-E49F76FEE0EF}"/>
              </a:ext>
            </a:extLst>
          </p:cNvPr>
          <p:cNvSpPr/>
          <p:nvPr/>
        </p:nvSpPr>
        <p:spPr bwMode="auto">
          <a:xfrm>
            <a:off x="-1" y="5625434"/>
            <a:ext cx="12436475" cy="79851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a:extLst>
              <a:ext uri="{FF2B5EF4-FFF2-40B4-BE49-F238E27FC236}">
                <a16:creationId xmlns:a16="http://schemas.microsoft.com/office/drawing/2014/main" id="{8D2C33E2-CEDC-4A86-A4DF-58D51B682678}"/>
              </a:ext>
            </a:extLst>
          </p:cNvPr>
          <p:cNvSpPr txBox="1"/>
          <p:nvPr/>
        </p:nvSpPr>
        <p:spPr>
          <a:xfrm>
            <a:off x="289937" y="5740481"/>
            <a:ext cx="11410303"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tx2"/>
                </a:solidFill>
                <a:latin typeface="+mj-lt"/>
              </a:rPr>
              <a:t>https://docs.microsoft.com/en-us/azure/active-directory/develop/active-directory-v2-compare</a:t>
            </a:r>
          </a:p>
        </p:txBody>
      </p:sp>
      <p:sp>
        <p:nvSpPr>
          <p:cNvPr id="2" name="Title 1"/>
          <p:cNvSpPr>
            <a:spLocks noGrp="1"/>
          </p:cNvSpPr>
          <p:nvPr>
            <p:ph type="title"/>
          </p:nvPr>
        </p:nvSpPr>
        <p:spPr/>
        <p:txBody>
          <a:bodyPr/>
          <a:lstStyle/>
          <a:p>
            <a:r>
              <a:rPr lang="en-US"/>
              <a:t>Key improvements v2.0 versus v1</a:t>
            </a:r>
            <a:endParaRPr lang="en-US" dirty="0"/>
          </a:p>
        </p:txBody>
      </p:sp>
      <p:sp>
        <p:nvSpPr>
          <p:cNvPr id="3" name="Text Placeholder 2"/>
          <p:cNvSpPr>
            <a:spLocks noGrp="1"/>
          </p:cNvSpPr>
          <p:nvPr>
            <p:ph type="body" sz="quarter" idx="10"/>
          </p:nvPr>
        </p:nvSpPr>
        <p:spPr>
          <a:xfrm>
            <a:off x="465138" y="1537839"/>
            <a:ext cx="11533187" cy="3791807"/>
          </a:xfrm>
        </p:spPr>
        <p:txBody>
          <a:bodyPr/>
          <a:lstStyle/>
          <a:p>
            <a:pPr>
              <a:lnSpc>
                <a:spcPct val="90000"/>
              </a:lnSpc>
              <a:spcBef>
                <a:spcPts val="600"/>
              </a:spcBef>
            </a:pPr>
            <a:r>
              <a:rPr lang="en-US" dirty="0">
                <a:solidFill>
                  <a:schemeClr val="accent1"/>
                </a:solidFill>
                <a:latin typeface="+mj-lt"/>
              </a:rPr>
              <a:t>scope</a:t>
            </a:r>
            <a:r>
              <a:rPr lang="en-US" dirty="0">
                <a:solidFill>
                  <a:schemeClr val="tx2"/>
                </a:solidFill>
              </a:rPr>
              <a:t> instead of </a:t>
            </a:r>
            <a:r>
              <a:rPr lang="en-US" dirty="0">
                <a:solidFill>
                  <a:schemeClr val="accent1"/>
                </a:solidFill>
                <a:latin typeface="+mj-lt"/>
              </a:rPr>
              <a:t>resource</a:t>
            </a:r>
            <a:r>
              <a:rPr lang="en-US" dirty="0">
                <a:solidFill>
                  <a:schemeClr val="tx2"/>
                </a:solidFill>
              </a:rPr>
              <a:t> parameter for interop</a:t>
            </a:r>
          </a:p>
          <a:p>
            <a:pPr lvl="1">
              <a:spcBef>
                <a:spcPts val="600"/>
              </a:spcBef>
            </a:pPr>
            <a:r>
              <a:rPr lang="en-US" sz="1600" dirty="0">
                <a:solidFill>
                  <a:schemeClr val="tx2"/>
                </a:solidFill>
              </a:rPr>
              <a:t>v1: </a:t>
            </a:r>
            <a:r>
              <a:rPr lang="en-US" sz="1600" dirty="0">
                <a:solidFill>
                  <a:schemeClr val="tx2"/>
                </a:solidFill>
                <a:latin typeface="Consolas" panose="020B0609020204030204" pitchFamily="49" charset="0"/>
              </a:rPr>
              <a:t>resource=https://graph.microsoft.com</a:t>
            </a:r>
          </a:p>
          <a:p>
            <a:pPr lvl="1">
              <a:spcBef>
                <a:spcPts val="600"/>
              </a:spcBef>
            </a:pPr>
            <a:r>
              <a:rPr lang="en-US" sz="1600" dirty="0">
                <a:solidFill>
                  <a:schemeClr val="tx2"/>
                </a:solidFill>
              </a:rPr>
              <a:t>v2: </a:t>
            </a:r>
            <a:r>
              <a:rPr lang="en-US" sz="1600" dirty="0">
                <a:solidFill>
                  <a:schemeClr val="tx2"/>
                </a:solidFill>
                <a:latin typeface="Consolas" panose="020B0609020204030204" pitchFamily="49" charset="0"/>
              </a:rPr>
              <a:t>scope=https://graph.microsoft.com/User.Read</a:t>
            </a:r>
          </a:p>
          <a:p>
            <a:pPr>
              <a:lnSpc>
                <a:spcPct val="90000"/>
              </a:lnSpc>
              <a:spcBef>
                <a:spcPts val="1200"/>
              </a:spcBef>
            </a:pPr>
            <a:r>
              <a:rPr lang="en-US" dirty="0">
                <a:solidFill>
                  <a:schemeClr val="tx2"/>
                </a:solidFill>
              </a:rPr>
              <a:t>Dynamic instead of static consent for incremental consent</a:t>
            </a:r>
          </a:p>
          <a:p>
            <a:pPr>
              <a:lnSpc>
                <a:spcPct val="90000"/>
              </a:lnSpc>
              <a:spcBef>
                <a:spcPts val="1200"/>
              </a:spcBef>
            </a:pPr>
            <a:r>
              <a:rPr lang="en-US" dirty="0" err="1">
                <a:solidFill>
                  <a:schemeClr val="accent1"/>
                </a:solidFill>
                <a:latin typeface="+mj-lt"/>
              </a:rPr>
              <a:t>id_token</a:t>
            </a:r>
            <a:r>
              <a:rPr lang="en-US" dirty="0">
                <a:solidFill>
                  <a:schemeClr val="accent1"/>
                </a:solidFill>
                <a:latin typeface="+mj-lt"/>
              </a:rPr>
              <a:t> </a:t>
            </a:r>
            <a:r>
              <a:rPr lang="en-US" dirty="0">
                <a:solidFill>
                  <a:schemeClr val="tx2"/>
                </a:solidFill>
              </a:rPr>
              <a:t>claims updated to OpenID Connect standard</a:t>
            </a:r>
          </a:p>
          <a:p>
            <a:pPr>
              <a:lnSpc>
                <a:spcPct val="90000"/>
              </a:lnSpc>
              <a:spcBef>
                <a:spcPts val="1200"/>
              </a:spcBef>
            </a:pPr>
            <a:r>
              <a:rPr lang="en-US" dirty="0">
                <a:solidFill>
                  <a:schemeClr val="tx2"/>
                </a:solidFill>
              </a:rPr>
              <a:t>Single app registration to represent native and web application combination</a:t>
            </a:r>
          </a:p>
          <a:p>
            <a:pPr>
              <a:lnSpc>
                <a:spcPct val="90000"/>
              </a:lnSpc>
              <a:spcBef>
                <a:spcPts val="1200"/>
              </a:spcBef>
            </a:pPr>
            <a:r>
              <a:rPr lang="en-US" dirty="0">
                <a:solidFill>
                  <a:schemeClr val="tx2"/>
                </a:solidFill>
              </a:rPr>
              <a:t>Well-known scopes</a:t>
            </a:r>
          </a:p>
          <a:p>
            <a:pPr lvl="1">
              <a:spcBef>
                <a:spcPts val="600"/>
              </a:spcBef>
            </a:pPr>
            <a:r>
              <a:rPr lang="en-US" sz="1600" dirty="0" err="1">
                <a:solidFill>
                  <a:schemeClr val="tx2"/>
                </a:solidFill>
                <a:latin typeface="Consolas" panose="020B0609020204030204" pitchFamily="49" charset="0"/>
              </a:rPr>
              <a:t>offline_access</a:t>
            </a:r>
            <a:r>
              <a:rPr lang="en-US" sz="1600" dirty="0">
                <a:solidFill>
                  <a:schemeClr val="tx2"/>
                </a:solidFill>
                <a:latin typeface="Consolas" panose="020B0609020204030204" pitchFamily="49" charset="0"/>
              </a:rPr>
              <a:t> </a:t>
            </a:r>
            <a:r>
              <a:rPr lang="en-US" sz="1600" dirty="0">
                <a:solidFill>
                  <a:schemeClr val="tx2"/>
                </a:solidFill>
              </a:rPr>
              <a:t>– Enables retrieving refresh tokens</a:t>
            </a:r>
          </a:p>
          <a:p>
            <a:pPr lvl="1">
              <a:spcBef>
                <a:spcPts val="600"/>
              </a:spcBef>
            </a:pPr>
            <a:r>
              <a:rPr lang="en-US" sz="1600" dirty="0" err="1">
                <a:solidFill>
                  <a:schemeClr val="tx2"/>
                </a:solidFill>
                <a:latin typeface="Consolas" panose="020B0609020204030204" pitchFamily="49" charset="0"/>
              </a:rPr>
              <a:t>openid</a:t>
            </a:r>
            <a:r>
              <a:rPr lang="en-US" sz="1600" dirty="0">
                <a:solidFill>
                  <a:schemeClr val="tx2"/>
                </a:solidFill>
              </a:rPr>
              <a:t> – Allows your app to sign the user in and receive an app-specific identifier for the user</a:t>
            </a:r>
          </a:p>
          <a:p>
            <a:pPr lvl="1">
              <a:spcBef>
                <a:spcPts val="600"/>
              </a:spcBef>
            </a:pPr>
            <a:r>
              <a:rPr lang="en-US" sz="1600" dirty="0">
                <a:solidFill>
                  <a:schemeClr val="tx2"/>
                </a:solidFill>
                <a:latin typeface="Consolas" panose="020B0609020204030204" pitchFamily="49" charset="0"/>
              </a:rPr>
              <a:t>email</a:t>
            </a:r>
            <a:r>
              <a:rPr lang="en-US" sz="1600" dirty="0">
                <a:solidFill>
                  <a:schemeClr val="tx2"/>
                </a:solidFill>
              </a:rPr>
              <a:t> – Allows your app access to the user’s primary email address via the email claim in the token</a:t>
            </a:r>
          </a:p>
          <a:p>
            <a:pPr lvl="1">
              <a:spcBef>
                <a:spcPts val="600"/>
              </a:spcBef>
            </a:pPr>
            <a:r>
              <a:rPr lang="en-US" sz="1600" dirty="0">
                <a:solidFill>
                  <a:schemeClr val="tx2"/>
                </a:solidFill>
                <a:latin typeface="Consolas" panose="020B0609020204030204" pitchFamily="49" charset="0"/>
              </a:rPr>
              <a:t>profile</a:t>
            </a:r>
            <a:r>
              <a:rPr lang="en-US" sz="1600" dirty="0">
                <a:solidFill>
                  <a:schemeClr val="tx2"/>
                </a:solidFill>
              </a:rPr>
              <a:t> – Allows your app access to all other basic information such as name, preferred username, object ID, and others.</a:t>
            </a:r>
          </a:p>
        </p:txBody>
      </p:sp>
    </p:spTree>
    <p:extLst>
      <p:ext uri="{BB962C8B-B14F-4D97-AF65-F5344CB8AC3E}">
        <p14:creationId xmlns:p14="http://schemas.microsoft.com/office/powerpoint/2010/main" val="227629408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V2.0 Endpoints</a:t>
            </a:r>
          </a:p>
        </p:txBody>
      </p:sp>
      <p:sp>
        <p:nvSpPr>
          <p:cNvPr id="3" name="Text Placeholder 2"/>
          <p:cNvSpPr>
            <a:spLocks noGrp="1"/>
          </p:cNvSpPr>
          <p:nvPr>
            <p:ph type="body" sz="quarter" idx="10"/>
          </p:nvPr>
        </p:nvSpPr>
        <p:spPr>
          <a:xfrm>
            <a:off x="465138" y="1728637"/>
            <a:ext cx="11533187" cy="677108"/>
          </a:xfrm>
        </p:spPr>
        <p:txBody>
          <a:bodyPr/>
          <a:lstStyle/>
          <a:p>
            <a:r>
              <a:rPr lang="en-US" dirty="0">
                <a:latin typeface="Consolas" panose="020B0609020204030204" pitchFamily="49" charset="0"/>
              </a:rPr>
              <a:t>https://login.microsoftonline.com/</a:t>
            </a:r>
            <a:r>
              <a:rPr lang="en-US" b="1" dirty="0">
                <a:latin typeface="Consolas" panose="020B0609020204030204" pitchFamily="49" charset="0"/>
              </a:rPr>
              <a:t>{tenant}</a:t>
            </a:r>
            <a:r>
              <a:rPr lang="en-US" dirty="0">
                <a:latin typeface="Consolas" panose="020B0609020204030204" pitchFamily="49" charset="0"/>
              </a:rPr>
              <a:t>/oauth2/v2.0/authorize</a:t>
            </a:r>
          </a:p>
          <a:p>
            <a:r>
              <a:rPr lang="en-US" dirty="0">
                <a:latin typeface="Consolas" panose="020B0609020204030204" pitchFamily="49" charset="0"/>
              </a:rPr>
              <a:t>https://login.microsoftonline.com/</a:t>
            </a:r>
            <a:r>
              <a:rPr lang="en-US" b="1" dirty="0">
                <a:latin typeface="Consolas" panose="020B0609020204030204" pitchFamily="49" charset="0"/>
              </a:rPr>
              <a:t>{tenant}</a:t>
            </a:r>
            <a:r>
              <a:rPr lang="en-US" dirty="0">
                <a:latin typeface="Consolas" panose="020B0609020204030204" pitchFamily="49" charset="0"/>
              </a:rPr>
              <a:t>/oauth2/v2.0/token</a:t>
            </a:r>
          </a:p>
        </p:txBody>
      </p:sp>
      <p:graphicFrame>
        <p:nvGraphicFramePr>
          <p:cNvPr id="7" name="Table Placeholder 13"/>
          <p:cNvGraphicFramePr>
            <a:graphicFrameLocks/>
          </p:cNvGraphicFramePr>
          <p:nvPr>
            <p:extLst>
              <p:ext uri="{D42A27DB-BD31-4B8C-83A1-F6EECF244321}">
                <p14:modId xmlns:p14="http://schemas.microsoft.com/office/powerpoint/2010/main" val="2641342266"/>
              </p:ext>
            </p:extLst>
          </p:nvPr>
        </p:nvGraphicFramePr>
        <p:xfrm>
          <a:off x="465138" y="2870522"/>
          <a:ext cx="10808452" cy="3634449"/>
        </p:xfrm>
        <a:graphic>
          <a:graphicData uri="http://schemas.openxmlformats.org/drawingml/2006/table">
            <a:tbl>
              <a:tblPr firstRow="1" bandRow="1">
                <a:tableStyleId>{5C22544A-7EE6-4342-B048-85BDC9FD1C3A}</a:tableStyleId>
              </a:tblPr>
              <a:tblGrid>
                <a:gridCol w="4442528">
                  <a:extLst>
                    <a:ext uri="{9D8B030D-6E8A-4147-A177-3AD203B41FA5}">
                      <a16:colId xmlns:a16="http://schemas.microsoft.com/office/drawing/2014/main" val="2037588904"/>
                    </a:ext>
                  </a:extLst>
                </a:gridCol>
                <a:gridCol w="6365924">
                  <a:extLst>
                    <a:ext uri="{9D8B030D-6E8A-4147-A177-3AD203B41FA5}">
                      <a16:colId xmlns:a16="http://schemas.microsoft.com/office/drawing/2014/main" val="200505750"/>
                    </a:ext>
                  </a:extLst>
                </a:gridCol>
              </a:tblGrid>
              <a:tr h="522061">
                <a:tc>
                  <a:txBody>
                    <a:bodyPr/>
                    <a:lstStyle/>
                    <a:p>
                      <a:pPr>
                        <a:lnSpc>
                          <a:spcPts val="1600"/>
                        </a:lnSpc>
                      </a:pPr>
                      <a:r>
                        <a:rPr lang="en-US" sz="1800" b="0" dirty="0">
                          <a:solidFill>
                            <a:schemeClr val="bg2"/>
                          </a:solidFill>
                          <a:latin typeface="+mj-lt"/>
                        </a:rPr>
                        <a:t>Value</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b="0" dirty="0">
                          <a:solidFill>
                            <a:schemeClr val="bg2"/>
                          </a:solidFill>
                          <a:latin typeface="+mj-lt"/>
                        </a:rPr>
                        <a:t>Description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834266737"/>
                  </a:ext>
                </a:extLst>
              </a:tr>
              <a:tr h="788222">
                <a:tc>
                  <a:txBody>
                    <a:bodyPr/>
                    <a:lstStyle/>
                    <a:p>
                      <a:pPr>
                        <a:lnSpc>
                          <a:spcPts val="1600"/>
                        </a:lnSpc>
                      </a:pPr>
                      <a:r>
                        <a:rPr lang="en-US" sz="1600" b="0" i="0" dirty="0">
                          <a:latin typeface="+mj-lt"/>
                        </a:rPr>
                        <a:t>common</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Allows users with both personal Microsoft accounts and work/school accounts from Azure Active Directory to sign into the application.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3557"/>
                  </a:ext>
                </a:extLst>
              </a:tr>
              <a:tr h="77472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j-lt"/>
                          <a:ea typeface="+mn-ea"/>
                          <a:cs typeface="+mn-cs"/>
                        </a:rPr>
                        <a:t>organizations</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Allows only users with work/school accounts from Azure Active Directory to sign into the application.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91507760"/>
                  </a:ext>
                </a:extLst>
              </a:tr>
              <a:tr h="77472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j-lt"/>
                          <a:ea typeface="+mn-ea"/>
                          <a:cs typeface="+mn-cs"/>
                        </a:rPr>
                        <a:t>consumers</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Allows only users with personal Microsoft accounts (MSA) to sign into the application.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95213843"/>
                  </a:ext>
                </a:extLst>
              </a:tr>
              <a:tr h="77472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j-lt"/>
                          <a:ea typeface="+mn-ea"/>
                          <a:cs typeface="+mn-cs"/>
                        </a:rPr>
                        <a:t>8eaef023-2b34-4da1-9baa-8bc8c9d6a490 or contoso.onmicrosoft.com</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Allows only users with work/school accounts from a particular Azure Active Directory tenant to sign into the application. </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87081525"/>
                  </a:ext>
                </a:extLst>
              </a:tr>
            </a:tbl>
          </a:graphicData>
        </a:graphic>
      </p:graphicFrame>
    </p:spTree>
    <p:extLst>
      <p:ext uri="{BB962C8B-B14F-4D97-AF65-F5344CB8AC3E}">
        <p14:creationId xmlns:p14="http://schemas.microsoft.com/office/powerpoint/2010/main" val="84149342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612C9-9ADB-4AFB-9C60-A1C1E09DD040}"/>
              </a:ext>
            </a:extLst>
          </p:cNvPr>
          <p:cNvSpPr>
            <a:spLocks noGrp="1"/>
          </p:cNvSpPr>
          <p:nvPr>
            <p:ph type="title"/>
          </p:nvPr>
        </p:nvSpPr>
        <p:spPr/>
        <p:txBody>
          <a:bodyPr/>
          <a:lstStyle/>
          <a:p>
            <a:r>
              <a:rPr lang="en-US" dirty="0"/>
              <a:t>Authorize endpoint</a:t>
            </a:r>
          </a:p>
        </p:txBody>
      </p:sp>
      <p:sp>
        <p:nvSpPr>
          <p:cNvPr id="3" name="Text Placeholder 2">
            <a:extLst>
              <a:ext uri="{FF2B5EF4-FFF2-40B4-BE49-F238E27FC236}">
                <a16:creationId xmlns:a16="http://schemas.microsoft.com/office/drawing/2014/main" id="{45A4E071-5E16-4939-AA9A-BC8048244FDC}"/>
              </a:ext>
            </a:extLst>
          </p:cNvPr>
          <p:cNvSpPr>
            <a:spLocks noGrp="1"/>
          </p:cNvSpPr>
          <p:nvPr>
            <p:ph type="body" sz="quarter" idx="10"/>
          </p:nvPr>
        </p:nvSpPr>
        <p:spPr>
          <a:xfrm>
            <a:off x="465138" y="1270670"/>
            <a:ext cx="11533187" cy="1932837"/>
          </a:xfrm>
        </p:spPr>
        <p:txBody>
          <a:bodyPr/>
          <a:lstStyle/>
          <a:p>
            <a:r>
              <a:rPr lang="en-US" sz="1600" dirty="0">
                <a:latin typeface="Consolas" panose="020B0609020204030204" pitchFamily="49" charset="0"/>
              </a:rPr>
              <a:t>https://login.microsoftonline.com/{tenant}/oauth2/v2.0/authorize? </a:t>
            </a:r>
          </a:p>
          <a:p>
            <a:pPr lvl="1"/>
            <a:r>
              <a:rPr lang="en-US" sz="1600" dirty="0" err="1">
                <a:solidFill>
                  <a:schemeClr val="tx1"/>
                </a:solidFill>
                <a:latin typeface="Consolas" panose="020B0609020204030204" pitchFamily="49" charset="0"/>
              </a:rPr>
              <a:t>client_id</a:t>
            </a:r>
            <a:r>
              <a:rPr lang="en-US" sz="1600" dirty="0">
                <a:solidFill>
                  <a:schemeClr val="tx1"/>
                </a:solidFill>
                <a:latin typeface="Consolas" panose="020B0609020204030204" pitchFamily="49" charset="0"/>
              </a:rPr>
              <a:t>=6731de76-14a6-49ae-97bc-6eba6914391e </a:t>
            </a:r>
          </a:p>
          <a:p>
            <a:pPr lvl="1"/>
            <a:r>
              <a:rPr lang="en-US" sz="1600" dirty="0">
                <a:solidFill>
                  <a:schemeClr val="tx1"/>
                </a:solidFill>
                <a:latin typeface="Consolas" panose="020B0609020204030204" pitchFamily="49" charset="0"/>
              </a:rPr>
              <a:t>&amp;</a:t>
            </a:r>
            <a:r>
              <a:rPr lang="en-US" sz="1600" dirty="0" err="1">
                <a:solidFill>
                  <a:schemeClr val="tx1"/>
                </a:solidFill>
                <a:latin typeface="Consolas" panose="020B0609020204030204" pitchFamily="49" charset="0"/>
              </a:rPr>
              <a:t>response_type</a:t>
            </a:r>
            <a:r>
              <a:rPr lang="en-US" sz="1600" dirty="0">
                <a:solidFill>
                  <a:schemeClr val="tx1"/>
                </a:solidFill>
                <a:latin typeface="Consolas" panose="020B0609020204030204" pitchFamily="49" charset="0"/>
              </a:rPr>
              <a:t>=code </a:t>
            </a:r>
          </a:p>
          <a:p>
            <a:pPr lvl="1"/>
            <a:r>
              <a:rPr lang="en-US" sz="1600" dirty="0">
                <a:solidFill>
                  <a:schemeClr val="tx1"/>
                </a:solidFill>
                <a:latin typeface="Consolas" panose="020B0609020204030204" pitchFamily="49" charset="0"/>
              </a:rPr>
              <a:t>&amp;</a:t>
            </a:r>
            <a:r>
              <a:rPr lang="en-US" sz="1600" dirty="0" err="1">
                <a:solidFill>
                  <a:schemeClr val="tx1"/>
                </a:solidFill>
                <a:latin typeface="Consolas" panose="020B0609020204030204" pitchFamily="49" charset="0"/>
              </a:rPr>
              <a:t>redirect_uri</a:t>
            </a:r>
            <a:r>
              <a:rPr lang="en-US" sz="1600" dirty="0">
                <a:solidFill>
                  <a:schemeClr val="tx1"/>
                </a:solidFill>
                <a:latin typeface="Consolas" panose="020B0609020204030204" pitchFamily="49" charset="0"/>
              </a:rPr>
              <a:t>=http%3A%2F%2Flocalhost%2Fmyapp%2F </a:t>
            </a:r>
          </a:p>
          <a:p>
            <a:pPr lvl="1"/>
            <a:r>
              <a:rPr lang="en-US" sz="1600" dirty="0">
                <a:solidFill>
                  <a:schemeClr val="tx1"/>
                </a:solidFill>
                <a:latin typeface="Consolas" panose="020B0609020204030204" pitchFamily="49" charset="0"/>
              </a:rPr>
              <a:t>&amp;</a:t>
            </a:r>
            <a:r>
              <a:rPr lang="en-US" sz="1600" dirty="0" err="1">
                <a:solidFill>
                  <a:schemeClr val="tx1"/>
                </a:solidFill>
                <a:latin typeface="Consolas" panose="020B0609020204030204" pitchFamily="49" charset="0"/>
              </a:rPr>
              <a:t>response_mode</a:t>
            </a:r>
            <a:r>
              <a:rPr lang="en-US" sz="1600" dirty="0">
                <a:solidFill>
                  <a:schemeClr val="tx1"/>
                </a:solidFill>
                <a:latin typeface="Consolas" panose="020B0609020204030204" pitchFamily="49" charset="0"/>
              </a:rPr>
              <a:t>=query </a:t>
            </a:r>
          </a:p>
          <a:p>
            <a:pPr lvl="1"/>
            <a:r>
              <a:rPr lang="en-US" sz="1600" dirty="0">
                <a:solidFill>
                  <a:schemeClr val="tx1"/>
                </a:solidFill>
                <a:latin typeface="Consolas" panose="020B0609020204030204" pitchFamily="49" charset="0"/>
              </a:rPr>
              <a:t>&amp;scope=offline_access%20user.read%20mail.read &amp;</a:t>
            </a:r>
          </a:p>
          <a:p>
            <a:pPr lvl="1"/>
            <a:r>
              <a:rPr lang="en-US" sz="1600" dirty="0">
                <a:solidFill>
                  <a:schemeClr val="tx1"/>
                </a:solidFill>
                <a:latin typeface="Consolas" panose="020B0609020204030204" pitchFamily="49" charset="0"/>
              </a:rPr>
              <a:t>state=12345</a:t>
            </a:r>
          </a:p>
        </p:txBody>
      </p:sp>
      <p:graphicFrame>
        <p:nvGraphicFramePr>
          <p:cNvPr id="6" name="Table Placeholder 13">
            <a:extLst>
              <a:ext uri="{FF2B5EF4-FFF2-40B4-BE49-F238E27FC236}">
                <a16:creationId xmlns:a16="http://schemas.microsoft.com/office/drawing/2014/main" id="{0996C505-A79E-4361-8CDC-8E8D26427BBD}"/>
              </a:ext>
            </a:extLst>
          </p:cNvPr>
          <p:cNvGraphicFramePr>
            <a:graphicFrameLocks/>
          </p:cNvGraphicFramePr>
          <p:nvPr>
            <p:extLst>
              <p:ext uri="{D42A27DB-BD31-4B8C-83A1-F6EECF244321}">
                <p14:modId xmlns:p14="http://schemas.microsoft.com/office/powerpoint/2010/main" val="3416871510"/>
              </p:ext>
            </p:extLst>
          </p:nvPr>
        </p:nvGraphicFramePr>
        <p:xfrm>
          <a:off x="465138" y="3351758"/>
          <a:ext cx="9974262" cy="2841244"/>
        </p:xfrm>
        <a:graphic>
          <a:graphicData uri="http://schemas.openxmlformats.org/drawingml/2006/table">
            <a:tbl>
              <a:tblPr firstRow="1" bandRow="1">
                <a:tableStyleId>{5C22544A-7EE6-4342-B048-85BDC9FD1C3A}</a:tableStyleId>
              </a:tblPr>
              <a:tblGrid>
                <a:gridCol w="2489935">
                  <a:extLst>
                    <a:ext uri="{9D8B030D-6E8A-4147-A177-3AD203B41FA5}">
                      <a16:colId xmlns:a16="http://schemas.microsoft.com/office/drawing/2014/main" val="2037588904"/>
                    </a:ext>
                  </a:extLst>
                </a:gridCol>
                <a:gridCol w="7484327">
                  <a:extLst>
                    <a:ext uri="{9D8B030D-6E8A-4147-A177-3AD203B41FA5}">
                      <a16:colId xmlns:a16="http://schemas.microsoft.com/office/drawing/2014/main" val="200505750"/>
                    </a:ext>
                  </a:extLst>
                </a:gridCol>
              </a:tblGrid>
              <a:tr h="405892">
                <a:tc>
                  <a:txBody>
                    <a:bodyPr/>
                    <a:lstStyle/>
                    <a:p>
                      <a:pPr>
                        <a:lnSpc>
                          <a:spcPts val="1600"/>
                        </a:lnSpc>
                      </a:pPr>
                      <a:r>
                        <a:rPr lang="en-US" sz="1800" dirty="0">
                          <a:solidFill>
                            <a:schemeClr val="bg2"/>
                          </a:solidFill>
                          <a:latin typeface="+mj-lt"/>
                        </a:rPr>
                        <a:t>Parameter</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dirty="0">
                          <a:solidFill>
                            <a:schemeClr val="bg2"/>
                          </a:solidFill>
                          <a:latin typeface="+mj-lt"/>
                        </a:rPr>
                        <a:t>Description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834266737"/>
                  </a:ext>
                </a:extLst>
              </a:tr>
              <a:tr h="405892">
                <a:tc>
                  <a:txBody>
                    <a:bodyPr/>
                    <a:lstStyle/>
                    <a:p>
                      <a:pPr>
                        <a:lnSpc>
                          <a:spcPts val="1600"/>
                        </a:lnSpc>
                      </a:pPr>
                      <a:r>
                        <a:rPr lang="en-US" sz="1600" b="0" i="0" dirty="0" err="1">
                          <a:latin typeface="Consolas" panose="020B0609020204030204" pitchFamily="49" charset="0"/>
                        </a:rPr>
                        <a:t>client_id</a:t>
                      </a:r>
                      <a:endParaRPr lang="en-US" sz="1600" b="0" i="0" dirty="0">
                        <a:latin typeface="Consolas" panose="020B0609020204030204" pitchFamily="49" charset="0"/>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Your app’s application ID</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3557"/>
                  </a:ext>
                </a:extLst>
              </a:tr>
              <a:tr h="40589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Consolas" panose="020B0609020204030204" pitchFamily="49" charset="0"/>
                          <a:ea typeface="+mn-ea"/>
                          <a:cs typeface="+mn-cs"/>
                        </a:rPr>
                        <a:t>response_type</a:t>
                      </a:r>
                      <a:endParaRPr kumimoji="0" lang="en-US" sz="1600" b="0" i="0" u="none" strike="noStrike" kern="1200" cap="none" spc="0" normalizeH="0" baseline="0" noProof="0" dirty="0">
                        <a:ln>
                          <a:noFill/>
                        </a:ln>
                        <a:solidFill>
                          <a:srgbClr val="2F2F2F"/>
                        </a:solidFill>
                        <a:effectLst/>
                        <a:uLnTx/>
                        <a:uFillTx/>
                        <a:latin typeface="Consolas" panose="020B0609020204030204" pitchFamily="49" charset="0"/>
                        <a:ea typeface="+mn-ea"/>
                        <a:cs typeface="+mn-cs"/>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“code” for authorization code flow</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91507760"/>
                  </a:ext>
                </a:extLst>
              </a:tr>
              <a:tr h="40589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Consolas" panose="020B0609020204030204" pitchFamily="49" charset="0"/>
                          <a:ea typeface="+mn-ea"/>
                          <a:cs typeface="+mn-cs"/>
                        </a:rPr>
                        <a:t>redirect_uri</a:t>
                      </a:r>
                      <a:endParaRPr kumimoji="0" lang="en-US" sz="1600" b="0" i="0" u="none" strike="noStrike" kern="1200" cap="none" spc="0" normalizeH="0" baseline="0" noProof="0" dirty="0">
                        <a:ln>
                          <a:noFill/>
                        </a:ln>
                        <a:solidFill>
                          <a:srgbClr val="2F2F2F"/>
                        </a:solidFill>
                        <a:effectLst/>
                        <a:uLnTx/>
                        <a:uFillTx/>
                        <a:latin typeface="Consolas" panose="020B0609020204030204" pitchFamily="49" charset="0"/>
                        <a:ea typeface="+mn-ea"/>
                        <a:cs typeface="+mn-cs"/>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Must match exactly one redirect URI registered for your app</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95213843"/>
                  </a:ext>
                </a:extLst>
              </a:tr>
              <a:tr h="40589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Consolas" panose="020B0609020204030204" pitchFamily="49" charset="0"/>
                          <a:ea typeface="+mn-ea"/>
                          <a:cs typeface="+mn-cs"/>
                        </a:rPr>
                        <a:t>response_mode</a:t>
                      </a:r>
                      <a:endParaRPr kumimoji="0" lang="en-US" sz="1600" b="0" i="0" u="none" strike="noStrike" kern="1200" cap="none" spc="0" normalizeH="0" baseline="0" noProof="0" dirty="0">
                        <a:ln>
                          <a:noFill/>
                        </a:ln>
                        <a:solidFill>
                          <a:srgbClr val="2F2F2F"/>
                        </a:solidFill>
                        <a:effectLst/>
                        <a:uLnTx/>
                        <a:uFillTx/>
                        <a:latin typeface="Consolas" panose="020B0609020204030204" pitchFamily="49" charset="0"/>
                        <a:ea typeface="+mn-ea"/>
                        <a:cs typeface="+mn-cs"/>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“query” or “</a:t>
                      </a:r>
                      <a:r>
                        <a:rPr kumimoji="0" lang="en-US" sz="1600" b="0" i="0" u="none" strike="noStrike" kern="1200" cap="none" spc="0" normalizeH="0" baseline="0" noProof="0" dirty="0" err="1">
                          <a:ln>
                            <a:noFill/>
                          </a:ln>
                          <a:solidFill>
                            <a:srgbClr val="2F2F2F"/>
                          </a:solidFill>
                          <a:effectLst/>
                          <a:uLnTx/>
                          <a:uFillTx/>
                          <a:latin typeface="+mn-lt"/>
                          <a:ea typeface="+mn-ea"/>
                          <a:cs typeface="+mn-cs"/>
                        </a:rPr>
                        <a:t>form_post</a:t>
                      </a:r>
                      <a:r>
                        <a:rPr kumimoji="0" lang="en-US" sz="1600" b="0" i="0" u="none" strike="noStrike" kern="1200" cap="none" spc="0" normalizeH="0" baseline="0" noProof="0" dirty="0">
                          <a:ln>
                            <a:noFill/>
                          </a:ln>
                          <a:solidFill>
                            <a:srgbClr val="2F2F2F"/>
                          </a:solidFill>
                          <a:effectLst/>
                          <a:uLnTx/>
                          <a:uFillTx/>
                          <a:latin typeface="+mn-lt"/>
                          <a:ea typeface="+mn-ea"/>
                          <a:cs typeface="+mn-cs"/>
                        </a:rPr>
                        <a:t>”</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960178732"/>
                  </a:ext>
                </a:extLst>
              </a:tr>
              <a:tr h="40589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Consolas" panose="020B0609020204030204" pitchFamily="49" charset="0"/>
                          <a:ea typeface="+mn-ea"/>
                          <a:cs typeface="+mn-cs"/>
                        </a:rPr>
                        <a:t>scope</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Space-separated list of permissions, may also include OpenID scopes</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87310455"/>
                  </a:ext>
                </a:extLst>
              </a:tr>
              <a:tr h="40589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Consolas" panose="020B0609020204030204" pitchFamily="49" charset="0"/>
                          <a:ea typeface="+mn-ea"/>
                          <a:cs typeface="+mn-cs"/>
                        </a:rPr>
                        <a:t>state</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Value sent in request will be included in response</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17264363"/>
                  </a:ext>
                </a:extLst>
              </a:tr>
            </a:tbl>
          </a:graphicData>
        </a:graphic>
      </p:graphicFrame>
      <p:sp>
        <p:nvSpPr>
          <p:cNvPr id="7" name="Rectangle 6">
            <a:extLst>
              <a:ext uri="{FF2B5EF4-FFF2-40B4-BE49-F238E27FC236}">
                <a16:creationId xmlns:a16="http://schemas.microsoft.com/office/drawing/2014/main" id="{7EEA2096-EE12-4021-8843-D16FC89319C7}"/>
              </a:ext>
            </a:extLst>
          </p:cNvPr>
          <p:cNvSpPr/>
          <p:nvPr/>
        </p:nvSpPr>
        <p:spPr>
          <a:xfrm>
            <a:off x="5119204" y="6359951"/>
            <a:ext cx="2198067" cy="369332"/>
          </a:xfrm>
          <a:prstGeom prst="rect">
            <a:avLst/>
          </a:prstGeom>
        </p:spPr>
        <p:txBody>
          <a:bodyPr wrap="square">
            <a:spAutoFit/>
          </a:bodyPr>
          <a:lstStyle/>
          <a:p>
            <a:r>
              <a:rPr lang="en-US" dirty="0">
                <a:hlinkClick r:id="rId3"/>
              </a:rPr>
              <a:t>Click here to try it!</a:t>
            </a:r>
            <a:endParaRPr lang="en-US" dirty="0"/>
          </a:p>
        </p:txBody>
      </p:sp>
    </p:spTree>
    <p:extLst>
      <p:ext uri="{BB962C8B-B14F-4D97-AF65-F5344CB8AC3E}">
        <p14:creationId xmlns:p14="http://schemas.microsoft.com/office/powerpoint/2010/main" val="376727550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SDKs</a:t>
            </a:r>
          </a:p>
        </p:txBody>
      </p:sp>
      <p:sp>
        <p:nvSpPr>
          <p:cNvPr id="3" name="Text Placeholder 2"/>
          <p:cNvSpPr>
            <a:spLocks noGrp="1"/>
          </p:cNvSpPr>
          <p:nvPr>
            <p:ph type="body" sz="quarter" idx="10"/>
          </p:nvPr>
        </p:nvSpPr>
        <p:spPr>
          <a:xfrm>
            <a:off x="465139" y="1663536"/>
            <a:ext cx="4914582" cy="4074962"/>
          </a:xfrm>
        </p:spPr>
        <p:txBody>
          <a:bodyPr/>
          <a:lstStyle/>
          <a:p>
            <a:r>
              <a:rPr lang="en-US" b="1" dirty="0">
                <a:solidFill>
                  <a:schemeClr val="accent1"/>
                </a:solidFill>
                <a:latin typeface="+mj-lt"/>
              </a:rPr>
              <a:t>Microsoft Authentication Library (MSAL)</a:t>
            </a:r>
          </a:p>
          <a:p>
            <a:r>
              <a:rPr lang="en-US" sz="1600" dirty="0"/>
              <a:t>Targets v2.0 endpoint</a:t>
            </a:r>
          </a:p>
          <a:p>
            <a:r>
              <a:rPr lang="en-US" sz="1600" dirty="0"/>
              <a:t>New conceptual model</a:t>
            </a:r>
          </a:p>
          <a:p>
            <a:pPr marL="514350" lvl="1" indent="-285750">
              <a:buFont typeface="Arial" panose="020B0604020202020204" pitchFamily="34" charset="0"/>
              <a:buChar char="•"/>
            </a:pPr>
            <a:r>
              <a:rPr lang="en-US" sz="1600" dirty="0" err="1">
                <a:solidFill>
                  <a:schemeClr val="tx1"/>
                </a:solidFill>
              </a:rPr>
              <a:t>PublicClientApplication</a:t>
            </a:r>
            <a:endParaRPr lang="en-US" sz="1600" dirty="0">
              <a:solidFill>
                <a:schemeClr val="tx1"/>
              </a:solidFill>
            </a:endParaRPr>
          </a:p>
          <a:p>
            <a:pPr marL="514350" lvl="1" indent="-285750">
              <a:buFont typeface="Arial" panose="020B0604020202020204" pitchFamily="34" charset="0"/>
              <a:buChar char="•"/>
            </a:pPr>
            <a:r>
              <a:rPr lang="en-US" sz="1600" dirty="0" err="1">
                <a:solidFill>
                  <a:schemeClr val="tx1"/>
                </a:solidFill>
              </a:rPr>
              <a:t>ConfidentialClientApplication</a:t>
            </a:r>
            <a:endParaRPr lang="en-US" sz="1600" dirty="0">
              <a:solidFill>
                <a:schemeClr val="tx1"/>
              </a:solidFill>
            </a:endParaRPr>
          </a:p>
          <a:p>
            <a:r>
              <a:rPr lang="en-US" sz="1600" dirty="0"/>
              <a:t>Multiple platforms</a:t>
            </a:r>
          </a:p>
          <a:p>
            <a:pPr marL="514350" lvl="1" indent="-285750">
              <a:buFont typeface="Arial" panose="020B0604020202020204" pitchFamily="34" charset="0"/>
              <a:buChar char="•"/>
            </a:pPr>
            <a:r>
              <a:rPr lang="en-US" sz="1600" dirty="0">
                <a:solidFill>
                  <a:schemeClr val="tx1"/>
                </a:solidFill>
              </a:rPr>
              <a:t>MSAL.NET - .NET Client, Windows Store, UWP, </a:t>
            </a:r>
            <a:r>
              <a:rPr lang="en-US" sz="1600" dirty="0" err="1">
                <a:solidFill>
                  <a:schemeClr val="tx1"/>
                </a:solidFill>
              </a:rPr>
              <a:t>Xamarin</a:t>
            </a:r>
            <a:r>
              <a:rPr lang="en-US" sz="1600" dirty="0">
                <a:solidFill>
                  <a:schemeClr val="tx1"/>
                </a:solidFill>
              </a:rPr>
              <a:t>, iOS, and Android</a:t>
            </a:r>
          </a:p>
          <a:p>
            <a:pPr marL="514350" lvl="1" indent="-285750">
              <a:buFont typeface="Arial" panose="020B0604020202020204" pitchFamily="34" charset="0"/>
              <a:buChar char="•"/>
            </a:pPr>
            <a:r>
              <a:rPr lang="en-US" sz="1600" dirty="0">
                <a:solidFill>
                  <a:schemeClr val="tx1"/>
                </a:solidFill>
              </a:rPr>
              <a:t>MSAL.js – JavaScript</a:t>
            </a:r>
          </a:p>
          <a:p>
            <a:pPr marL="514350" lvl="1" indent="-285750">
              <a:buFont typeface="Arial" panose="020B0604020202020204" pitchFamily="34" charset="0"/>
              <a:buChar char="•"/>
            </a:pPr>
            <a:r>
              <a:rPr lang="en-US" sz="1600" dirty="0">
                <a:solidFill>
                  <a:schemeClr val="tx1"/>
                </a:solidFill>
              </a:rPr>
              <a:t>MSAL for </a:t>
            </a:r>
            <a:r>
              <a:rPr lang="en-US" sz="1600" dirty="0" err="1">
                <a:solidFill>
                  <a:schemeClr val="tx1"/>
                </a:solidFill>
              </a:rPr>
              <a:t>ObjectiveC</a:t>
            </a:r>
            <a:r>
              <a:rPr lang="en-US" sz="1600" dirty="0">
                <a:solidFill>
                  <a:schemeClr val="tx1"/>
                </a:solidFill>
              </a:rPr>
              <a:t> – iOS and </a:t>
            </a:r>
            <a:r>
              <a:rPr lang="en-US" sz="1600" dirty="0" err="1">
                <a:solidFill>
                  <a:schemeClr val="tx1"/>
                </a:solidFill>
              </a:rPr>
              <a:t>macOS</a:t>
            </a:r>
            <a:endParaRPr lang="en-US" sz="1600" dirty="0">
              <a:solidFill>
                <a:schemeClr val="tx1"/>
              </a:solidFill>
            </a:endParaRPr>
          </a:p>
          <a:p>
            <a:pPr marL="514350" lvl="1" indent="-285750">
              <a:buFont typeface="Arial" panose="020B0604020202020204" pitchFamily="34" charset="0"/>
              <a:buChar char="•"/>
            </a:pPr>
            <a:r>
              <a:rPr lang="en-US" sz="1600" dirty="0">
                <a:solidFill>
                  <a:schemeClr val="tx1"/>
                </a:solidFill>
              </a:rPr>
              <a:t>MSAL for Android – Android</a:t>
            </a:r>
          </a:p>
          <a:p>
            <a:endParaRPr lang="en-US" sz="1200" dirty="0">
              <a:latin typeface="+mj-lt"/>
            </a:endParaRPr>
          </a:p>
          <a:p>
            <a:r>
              <a:rPr lang="en-US" b="1" dirty="0">
                <a:solidFill>
                  <a:schemeClr val="accent1"/>
                </a:solidFill>
                <a:latin typeface="+mj-lt"/>
              </a:rPr>
              <a:t>Azure Active Directory Authentication Library (ADAL)</a:t>
            </a:r>
          </a:p>
          <a:p>
            <a:r>
              <a:rPr lang="en-US" sz="1600" dirty="0"/>
              <a:t>Targets v1 endpoint</a:t>
            </a:r>
          </a:p>
        </p:txBody>
      </p:sp>
      <p:pic>
        <p:nvPicPr>
          <p:cNvPr id="6" name="Picture 5" descr="A person standing in front of a computer&#10;&#10;Description generated with very high confidence">
            <a:extLst>
              <a:ext uri="{FF2B5EF4-FFF2-40B4-BE49-F238E27FC236}">
                <a16:creationId xmlns:a16="http://schemas.microsoft.com/office/drawing/2014/main" id="{FE97BE62-0439-4F1F-B978-6FF808E9BA6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9295" r="12276"/>
          <a:stretch/>
        </p:blipFill>
        <p:spPr>
          <a:xfrm flipH="1">
            <a:off x="6213986" y="0"/>
            <a:ext cx="6222487" cy="6994525"/>
          </a:xfrm>
          <a:prstGeom prst="rect">
            <a:avLst/>
          </a:prstGeom>
        </p:spPr>
      </p:pic>
    </p:spTree>
    <p:extLst>
      <p:ext uri="{BB962C8B-B14F-4D97-AF65-F5344CB8AC3E}">
        <p14:creationId xmlns:p14="http://schemas.microsoft.com/office/powerpoint/2010/main" val="341216391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03B2E-575A-481B-8872-488A59013EA3}"/>
              </a:ext>
            </a:extLst>
          </p:cNvPr>
          <p:cNvSpPr>
            <a:spLocks noGrp="1"/>
          </p:cNvSpPr>
          <p:nvPr>
            <p:ph type="title"/>
          </p:nvPr>
        </p:nvSpPr>
        <p:spPr/>
        <p:txBody>
          <a:bodyPr/>
          <a:lstStyle/>
          <a:p>
            <a:r>
              <a:rPr lang="en-US" dirty="0"/>
              <a:t>JWT token</a:t>
            </a:r>
          </a:p>
        </p:txBody>
      </p:sp>
      <p:grpSp>
        <p:nvGrpSpPr>
          <p:cNvPr id="4" name="Group 3">
            <a:extLst>
              <a:ext uri="{FF2B5EF4-FFF2-40B4-BE49-F238E27FC236}">
                <a16:creationId xmlns:a16="http://schemas.microsoft.com/office/drawing/2014/main" id="{CA60FCB9-E2F4-4F9C-BE9A-48A2089072A3}"/>
              </a:ext>
            </a:extLst>
          </p:cNvPr>
          <p:cNvGrpSpPr/>
          <p:nvPr/>
        </p:nvGrpSpPr>
        <p:grpSpPr>
          <a:xfrm>
            <a:off x="465138" y="1393909"/>
            <a:ext cx="5806718" cy="1541958"/>
            <a:chOff x="3691053" y="1393909"/>
            <a:chExt cx="5806718" cy="1541958"/>
          </a:xfrm>
        </p:grpSpPr>
        <p:sp>
          <p:nvSpPr>
            <p:cNvPr id="6" name="TextBox 5">
              <a:extLst>
                <a:ext uri="{FF2B5EF4-FFF2-40B4-BE49-F238E27FC236}">
                  <a16:creationId xmlns:a16="http://schemas.microsoft.com/office/drawing/2014/main" id="{E4EFDE90-B494-4C33-913A-CC9C9E69C9F8}"/>
                </a:ext>
              </a:extLst>
            </p:cNvPr>
            <p:cNvSpPr txBox="1"/>
            <p:nvPr/>
          </p:nvSpPr>
          <p:spPr>
            <a:xfrm>
              <a:off x="3691053" y="1393909"/>
              <a:ext cx="5806718" cy="627864"/>
            </a:xfrm>
            <a:prstGeom prst="rect">
              <a:avLst/>
            </a:prstGeom>
            <a:noFill/>
          </p:spPr>
          <p:txBody>
            <a:bodyPr wrap="none" lIns="182880" tIns="146304" rIns="182880" bIns="146304" rtlCol="0">
              <a:spAutoFit/>
            </a:bodyPr>
            <a:lstStyle/>
            <a:p>
              <a:pPr>
                <a:lnSpc>
                  <a:spcPct val="90000"/>
                </a:lnSpc>
                <a:spcAft>
                  <a:spcPts val="600"/>
                </a:spcAft>
              </a:pPr>
              <a:r>
                <a:rPr lang="en-US" sz="2400" dirty="0" err="1">
                  <a:gradFill>
                    <a:gsLst>
                      <a:gs pos="2917">
                        <a:schemeClr val="tx1"/>
                      </a:gs>
                      <a:gs pos="30000">
                        <a:schemeClr val="tx1"/>
                      </a:gs>
                    </a:gsLst>
                    <a:lin ang="5400000" scaled="0"/>
                  </a:gradFill>
                  <a:latin typeface="Consolas" panose="020B0609020204030204" pitchFamily="49" charset="0"/>
                </a:rPr>
                <a:t>xxxxxx.yyyyyyyyyyyyyy.zzzzzzzzzz</a:t>
              </a:r>
              <a:endParaRPr lang="en-US" sz="2400" dirty="0">
                <a:gradFill>
                  <a:gsLst>
                    <a:gs pos="2917">
                      <a:schemeClr val="tx1"/>
                    </a:gs>
                    <a:gs pos="30000">
                      <a:schemeClr val="tx1"/>
                    </a:gs>
                  </a:gsLst>
                  <a:lin ang="5400000" scaled="0"/>
                </a:gradFill>
                <a:latin typeface="Consolas" panose="020B0609020204030204" pitchFamily="49" charset="0"/>
              </a:endParaRPr>
            </a:p>
          </p:txBody>
        </p:sp>
        <p:sp>
          <p:nvSpPr>
            <p:cNvPr id="7" name="Left Brace 6">
              <a:extLst>
                <a:ext uri="{FF2B5EF4-FFF2-40B4-BE49-F238E27FC236}">
                  <a16:creationId xmlns:a16="http://schemas.microsoft.com/office/drawing/2014/main" id="{0A15F0D9-FE64-4A95-B358-BBD0BE71F4E7}"/>
                </a:ext>
              </a:extLst>
            </p:cNvPr>
            <p:cNvSpPr/>
            <p:nvPr/>
          </p:nvSpPr>
          <p:spPr>
            <a:xfrm rot="16200000">
              <a:off x="4235202" y="1642290"/>
              <a:ext cx="282173" cy="1041138"/>
            </a:xfrm>
            <a:prstGeom prst="leftBrace">
              <a:avLst>
                <a:gd name="adj1" fmla="val 0"/>
                <a:gd name="adj2"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Left Brace 7">
              <a:extLst>
                <a:ext uri="{FF2B5EF4-FFF2-40B4-BE49-F238E27FC236}">
                  <a16:creationId xmlns:a16="http://schemas.microsoft.com/office/drawing/2014/main" id="{E92B057B-036B-4AC5-B2CD-0AD31477CBE1}"/>
                </a:ext>
              </a:extLst>
            </p:cNvPr>
            <p:cNvSpPr/>
            <p:nvPr/>
          </p:nvSpPr>
          <p:spPr>
            <a:xfrm rot="16200000">
              <a:off x="6122689" y="957153"/>
              <a:ext cx="282173" cy="2411411"/>
            </a:xfrm>
            <a:prstGeom prst="leftBrace">
              <a:avLst>
                <a:gd name="adj1" fmla="val 0"/>
                <a:gd name="adj2"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Left Brace 8">
              <a:extLst>
                <a:ext uri="{FF2B5EF4-FFF2-40B4-BE49-F238E27FC236}">
                  <a16:creationId xmlns:a16="http://schemas.microsoft.com/office/drawing/2014/main" id="{9B5E4216-7873-431E-B04C-0434AE884A7A}"/>
                </a:ext>
              </a:extLst>
            </p:cNvPr>
            <p:cNvSpPr/>
            <p:nvPr/>
          </p:nvSpPr>
          <p:spPr>
            <a:xfrm rot="16200000">
              <a:off x="8288932" y="1363531"/>
              <a:ext cx="282173" cy="1598651"/>
            </a:xfrm>
            <a:prstGeom prst="leftBrace">
              <a:avLst>
                <a:gd name="adj1" fmla="val 0"/>
                <a:gd name="adj2"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C19F6E72-6219-431F-BDA6-DCB3F1D0276F}"/>
                </a:ext>
              </a:extLst>
            </p:cNvPr>
            <p:cNvSpPr txBox="1"/>
            <p:nvPr/>
          </p:nvSpPr>
          <p:spPr>
            <a:xfrm>
              <a:off x="3780451" y="2363403"/>
              <a:ext cx="1191673" cy="572464"/>
            </a:xfrm>
            <a:prstGeom prst="rect">
              <a:avLst/>
            </a:prstGeom>
            <a:noFill/>
          </p:spPr>
          <p:txBody>
            <a:bodyPr wrap="none" lIns="182880" tIns="146304" rIns="182880" bIns="146304" rtlCol="0">
              <a:spAutoFit/>
            </a:bodyPr>
            <a:lstStyle/>
            <a:p>
              <a:pPr>
                <a:lnSpc>
                  <a:spcPct val="90000"/>
                </a:lnSpc>
                <a:spcAft>
                  <a:spcPts val="600"/>
                </a:spcAft>
              </a:pPr>
              <a:r>
                <a:rPr lang="en-US" sz="2000" dirty="0"/>
                <a:t>Header</a:t>
              </a:r>
            </a:p>
          </p:txBody>
        </p:sp>
        <p:sp>
          <p:nvSpPr>
            <p:cNvPr id="11" name="TextBox 10">
              <a:extLst>
                <a:ext uri="{FF2B5EF4-FFF2-40B4-BE49-F238E27FC236}">
                  <a16:creationId xmlns:a16="http://schemas.microsoft.com/office/drawing/2014/main" id="{A55B5D58-B530-4157-9836-695A0C26A249}"/>
                </a:ext>
              </a:extLst>
            </p:cNvPr>
            <p:cNvSpPr txBox="1"/>
            <p:nvPr/>
          </p:nvSpPr>
          <p:spPr>
            <a:xfrm>
              <a:off x="5639309" y="2363403"/>
              <a:ext cx="1248932" cy="572464"/>
            </a:xfrm>
            <a:prstGeom prst="rect">
              <a:avLst/>
            </a:prstGeom>
            <a:noFill/>
          </p:spPr>
          <p:txBody>
            <a:bodyPr wrap="none" lIns="182880" tIns="146304" rIns="182880" bIns="146304" rtlCol="0">
              <a:spAutoFit/>
            </a:bodyPr>
            <a:lstStyle/>
            <a:p>
              <a:pPr>
                <a:lnSpc>
                  <a:spcPct val="90000"/>
                </a:lnSpc>
                <a:spcAft>
                  <a:spcPts val="600"/>
                </a:spcAft>
              </a:pPr>
              <a:r>
                <a:rPr lang="en-US" sz="2000" dirty="0"/>
                <a:t>Payload</a:t>
              </a:r>
            </a:p>
          </p:txBody>
        </p:sp>
        <p:sp>
          <p:nvSpPr>
            <p:cNvPr id="12" name="TextBox 11">
              <a:extLst>
                <a:ext uri="{FF2B5EF4-FFF2-40B4-BE49-F238E27FC236}">
                  <a16:creationId xmlns:a16="http://schemas.microsoft.com/office/drawing/2014/main" id="{EBDCB9C5-7A2B-4561-9F0C-4BDA9AB07E60}"/>
                </a:ext>
              </a:extLst>
            </p:cNvPr>
            <p:cNvSpPr txBox="1"/>
            <p:nvPr/>
          </p:nvSpPr>
          <p:spPr>
            <a:xfrm>
              <a:off x="7706038" y="2363403"/>
              <a:ext cx="1447960" cy="572464"/>
            </a:xfrm>
            <a:prstGeom prst="rect">
              <a:avLst/>
            </a:prstGeom>
            <a:noFill/>
          </p:spPr>
          <p:txBody>
            <a:bodyPr wrap="none" lIns="182880" tIns="146304" rIns="182880" bIns="146304" rtlCol="0">
              <a:spAutoFit/>
            </a:bodyPr>
            <a:lstStyle/>
            <a:p>
              <a:pPr>
                <a:lnSpc>
                  <a:spcPct val="90000"/>
                </a:lnSpc>
                <a:spcAft>
                  <a:spcPts val="600"/>
                </a:spcAft>
              </a:pPr>
              <a:r>
                <a:rPr lang="en-US" sz="2000" dirty="0"/>
                <a:t>Signature</a:t>
              </a:r>
            </a:p>
          </p:txBody>
        </p:sp>
      </p:grpSp>
      <p:graphicFrame>
        <p:nvGraphicFramePr>
          <p:cNvPr id="13" name="Table Placeholder 13">
            <a:extLst>
              <a:ext uri="{FF2B5EF4-FFF2-40B4-BE49-F238E27FC236}">
                <a16:creationId xmlns:a16="http://schemas.microsoft.com/office/drawing/2014/main" id="{E2D43C55-F11B-4E27-8147-F673BC96BB37}"/>
              </a:ext>
            </a:extLst>
          </p:cNvPr>
          <p:cNvGraphicFramePr>
            <a:graphicFrameLocks/>
          </p:cNvGraphicFramePr>
          <p:nvPr>
            <p:extLst>
              <p:ext uri="{D42A27DB-BD31-4B8C-83A1-F6EECF244321}">
                <p14:modId xmlns:p14="http://schemas.microsoft.com/office/powerpoint/2010/main" val="2596831702"/>
              </p:ext>
            </p:extLst>
          </p:nvPr>
        </p:nvGraphicFramePr>
        <p:xfrm>
          <a:off x="465138" y="3171714"/>
          <a:ext cx="11533187" cy="3278368"/>
        </p:xfrm>
        <a:graphic>
          <a:graphicData uri="http://schemas.openxmlformats.org/drawingml/2006/table">
            <a:tbl>
              <a:tblPr firstRow="1" bandRow="1">
                <a:tableStyleId>{5C22544A-7EE6-4342-B048-85BDC9FD1C3A}</a:tableStyleId>
              </a:tblPr>
              <a:tblGrid>
                <a:gridCol w="1263301">
                  <a:extLst>
                    <a:ext uri="{9D8B030D-6E8A-4147-A177-3AD203B41FA5}">
                      <a16:colId xmlns:a16="http://schemas.microsoft.com/office/drawing/2014/main" val="2037588904"/>
                    </a:ext>
                  </a:extLst>
                </a:gridCol>
                <a:gridCol w="10269886">
                  <a:extLst>
                    <a:ext uri="{9D8B030D-6E8A-4147-A177-3AD203B41FA5}">
                      <a16:colId xmlns:a16="http://schemas.microsoft.com/office/drawing/2014/main" val="200505750"/>
                    </a:ext>
                  </a:extLst>
                </a:gridCol>
              </a:tblGrid>
              <a:tr h="474743">
                <a:tc>
                  <a:txBody>
                    <a:bodyPr/>
                    <a:lstStyle/>
                    <a:p>
                      <a:pPr>
                        <a:lnSpc>
                          <a:spcPts val="1600"/>
                        </a:lnSpc>
                      </a:pPr>
                      <a:r>
                        <a:rPr lang="en-US" sz="1800" b="0" dirty="0">
                          <a:solidFill>
                            <a:schemeClr val="bg2"/>
                          </a:solidFill>
                          <a:latin typeface="+mj-lt"/>
                        </a:rPr>
                        <a:t>Section</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b="0" dirty="0">
                          <a:solidFill>
                            <a:schemeClr val="bg2"/>
                          </a:solidFill>
                          <a:latin typeface="+mj-lt"/>
                        </a:rPr>
                        <a:t>Description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834266737"/>
                  </a:ext>
                </a:extLst>
              </a:tr>
              <a:tr h="350224">
                <a:tc>
                  <a:txBody>
                    <a:bodyPr/>
                    <a:lstStyle/>
                    <a:p>
                      <a:pPr>
                        <a:lnSpc>
                          <a:spcPts val="1600"/>
                        </a:lnSpc>
                      </a:pPr>
                      <a:r>
                        <a:rPr lang="en-US" sz="1600" b="0" i="0" dirty="0">
                          <a:latin typeface="+mj-lt"/>
                        </a:rPr>
                        <a:t>Header</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Contains type of token (JWT) and the algorithm (RS256). Section is base64 URL encoded.</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3557"/>
                  </a:ext>
                </a:extLst>
              </a:tr>
              <a:tr h="2103177">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j-lt"/>
                          <a:ea typeface="+mn-ea"/>
                          <a:cs typeface="+mn-cs"/>
                        </a:rPr>
                        <a:t>Payload</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Contains claims such as:</a:t>
                      </a:r>
                    </a:p>
                    <a:p>
                      <a:pPr marL="0" marR="0" lvl="0" indent="0" algn="l" defTabSz="932742" rtl="0" eaLnBrk="1" fontAlgn="auto" latinLnBrk="0" hangingPunct="1">
                        <a:lnSpc>
                          <a:spcPts val="16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F2F2F"/>
                        </a:solidFill>
                        <a:effectLst/>
                        <a:uLnTx/>
                        <a:uFillTx/>
                        <a:latin typeface="+mn-lt"/>
                        <a:ea typeface="+mn-ea"/>
                        <a:cs typeface="+mn-cs"/>
                      </a:endParaRP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mn-lt"/>
                          <a:ea typeface="+mn-ea"/>
                          <a:cs typeface="+mn-cs"/>
                        </a:rPr>
                        <a:t>aud</a:t>
                      </a:r>
                      <a:r>
                        <a:rPr kumimoji="0" lang="en-US" sz="1600" b="0" i="0" u="none" strike="noStrike" kern="1200" cap="none" spc="0" normalizeH="0" baseline="0" noProof="0" dirty="0">
                          <a:ln>
                            <a:noFill/>
                          </a:ln>
                          <a:solidFill>
                            <a:srgbClr val="2F2F2F"/>
                          </a:solidFill>
                          <a:effectLst/>
                          <a:uLnTx/>
                          <a:uFillTx/>
                          <a:latin typeface="+mn-lt"/>
                          <a:ea typeface="+mn-ea"/>
                          <a:cs typeface="+mn-cs"/>
                        </a:rPr>
                        <a:t>:    Audience, identifies the resource the token is used for</a:t>
                      </a: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mn-lt"/>
                          <a:ea typeface="+mn-ea"/>
                          <a:cs typeface="+mn-cs"/>
                        </a:rPr>
                        <a:t>iss</a:t>
                      </a:r>
                      <a:r>
                        <a:rPr kumimoji="0" lang="en-US" sz="1600" b="0" i="0" u="none" strike="noStrike" kern="1200" cap="none" spc="0" normalizeH="0" baseline="0" noProof="0" dirty="0">
                          <a:ln>
                            <a:noFill/>
                          </a:ln>
                          <a:solidFill>
                            <a:srgbClr val="2F2F2F"/>
                          </a:solidFill>
                          <a:effectLst/>
                          <a:uLnTx/>
                          <a:uFillTx/>
                          <a:latin typeface="+mn-lt"/>
                          <a:ea typeface="+mn-ea"/>
                          <a:cs typeface="+mn-cs"/>
                        </a:rPr>
                        <a:t>:      Issuer, contains the ID of your Azure AD tenant</a:t>
                      </a: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mn-lt"/>
                          <a:ea typeface="+mn-ea"/>
                          <a:cs typeface="+mn-cs"/>
                        </a:rPr>
                        <a:t>nbf</a:t>
                      </a:r>
                      <a:r>
                        <a:rPr kumimoji="0" lang="en-US" sz="1600" b="0" i="0" u="none" strike="noStrike" kern="1200" cap="none" spc="0" normalizeH="0" baseline="0" noProof="0" dirty="0">
                          <a:ln>
                            <a:noFill/>
                          </a:ln>
                          <a:solidFill>
                            <a:srgbClr val="2F2F2F"/>
                          </a:solidFill>
                          <a:effectLst/>
                          <a:uLnTx/>
                          <a:uFillTx/>
                          <a:latin typeface="+mn-lt"/>
                          <a:ea typeface="+mn-ea"/>
                          <a:cs typeface="+mn-cs"/>
                        </a:rPr>
                        <a:t>:    Not before, Unix epoch time when the token is valid from</a:t>
                      </a: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mn-lt"/>
                          <a:ea typeface="+mn-ea"/>
                          <a:cs typeface="+mn-cs"/>
                        </a:rPr>
                        <a:t>exp</a:t>
                      </a:r>
                      <a:r>
                        <a:rPr kumimoji="0" lang="en-US" sz="1600" b="0" i="0" u="none" strike="noStrike" kern="1200" cap="none" spc="0" normalizeH="0" baseline="0" noProof="0" dirty="0">
                          <a:ln>
                            <a:noFill/>
                          </a:ln>
                          <a:solidFill>
                            <a:srgbClr val="2F2F2F"/>
                          </a:solidFill>
                          <a:effectLst/>
                          <a:uLnTx/>
                          <a:uFillTx/>
                          <a:latin typeface="+mn-lt"/>
                          <a:ea typeface="+mn-ea"/>
                          <a:cs typeface="+mn-cs"/>
                        </a:rPr>
                        <a:t>:    Expires, Unix epoch time when the token expires</a:t>
                      </a: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mn-lt"/>
                          <a:ea typeface="+mn-ea"/>
                          <a:cs typeface="+mn-cs"/>
                        </a:rPr>
                        <a:t>appid</a:t>
                      </a:r>
                      <a:r>
                        <a:rPr kumimoji="0" lang="en-US" sz="1600" b="0" i="0" u="none" strike="noStrike" kern="1200" cap="none" spc="0" normalizeH="0" baseline="0" noProof="0" dirty="0">
                          <a:ln>
                            <a:noFill/>
                          </a:ln>
                          <a:solidFill>
                            <a:srgbClr val="2F2F2F"/>
                          </a:solidFill>
                          <a:effectLst/>
                          <a:uLnTx/>
                          <a:uFillTx/>
                          <a:latin typeface="+mn-lt"/>
                          <a:ea typeface="+mn-ea"/>
                          <a:cs typeface="+mn-cs"/>
                        </a:rPr>
                        <a:t>: Your app’s Application ID</a:t>
                      </a:r>
                    </a:p>
                    <a:p>
                      <a:pPr marL="0" marR="0" lvl="0" indent="0" algn="l" defTabSz="932742" rtl="0" eaLnBrk="1" fontAlgn="auto" latinLnBrk="0" hangingPunct="1">
                        <a:lnSpc>
                          <a:spcPts val="16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F2F2F"/>
                        </a:solidFill>
                        <a:effectLst/>
                        <a:uLnTx/>
                        <a:uFillTx/>
                        <a:latin typeface="+mn-lt"/>
                        <a:ea typeface="+mn-ea"/>
                        <a:cs typeface="+mn-cs"/>
                      </a:endParaRP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Section is base64 URL encoded.</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91507760"/>
                  </a:ext>
                </a:extLst>
              </a:tr>
              <a:tr h="350224">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j-lt"/>
                          <a:ea typeface="+mn-ea"/>
                          <a:cs typeface="+mn-cs"/>
                        </a:rPr>
                        <a:t>Signature</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Combines the encoded header and encoded payload, uses algorithm from header to sign using a secret.</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95213843"/>
                  </a:ext>
                </a:extLst>
              </a:tr>
            </a:tbl>
          </a:graphicData>
        </a:graphic>
      </p:graphicFrame>
    </p:spTree>
    <p:extLst>
      <p:ext uri="{BB962C8B-B14F-4D97-AF65-F5344CB8AC3E}">
        <p14:creationId xmlns:p14="http://schemas.microsoft.com/office/powerpoint/2010/main" val="2560677748"/>
      </p:ext>
    </p:extLst>
  </p:cSld>
  <p:clrMapOvr>
    <a:masterClrMapping/>
  </p:clrMapOvr>
  <p:transition>
    <p:fade/>
  </p:transition>
</p:sld>
</file>

<file path=ppt/theme/theme1.xml><?xml version="1.0" encoding="utf-8"?>
<a:theme xmlns:a="http://schemas.openxmlformats.org/drawingml/2006/main" name="1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templates</Template>
  <TotalTime>0</TotalTime>
  <Words>2617</Words>
  <Application>Microsoft Macintosh PowerPoint</Application>
  <PresentationFormat>Custom</PresentationFormat>
  <Paragraphs>298</Paragraphs>
  <Slides>18</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Consolas</vt:lpstr>
      <vt:lpstr>Segoe UI</vt:lpstr>
      <vt:lpstr>Segoe UI Light</vt:lpstr>
      <vt:lpstr>Segoe UI Semibold</vt:lpstr>
      <vt:lpstr>Wingdings</vt:lpstr>
      <vt:lpstr>1_Office 365 PPT Template - 2017</vt:lpstr>
      <vt:lpstr>Authenticate and  connect with  Microsoft Graph</vt:lpstr>
      <vt:lpstr>Authentication overview</vt:lpstr>
      <vt:lpstr>OAuth basics</vt:lpstr>
      <vt:lpstr>Endpoint versions</vt:lpstr>
      <vt:lpstr>Key improvements v2.0 versus v1</vt:lpstr>
      <vt:lpstr>V2.0 Endpoints</vt:lpstr>
      <vt:lpstr>Authorize endpoint</vt:lpstr>
      <vt:lpstr>SDKs</vt:lpstr>
      <vt:lpstr>JWT token</vt:lpstr>
      <vt:lpstr>Types of tokens</vt:lpstr>
      <vt:lpstr>Register your application</vt:lpstr>
      <vt:lpstr>Get authorization</vt:lpstr>
      <vt:lpstr>Get a token</vt:lpstr>
      <vt:lpstr>Use the access token to call Microsoft Graph</vt:lpstr>
      <vt:lpstr>Demo </vt:lpstr>
      <vt:lpstr>Summary</vt:lpstr>
      <vt:lpstr>Thank you</vt:lpstr>
      <vt:lpstr>PowerPoint Presentation</vt:lpstr>
    </vt:vector>
  </TitlesOfParts>
  <Manager/>
  <Company/>
  <LinksUpToDate>false</LinksUpToDate>
  <SharedDoc>false</SharedDoc>
  <HyperlinksChanged>false</HyperlinksChanged>
  <AppVersion>16.0007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2017-10-16T13:18:27Z</dcterms:modified>
</cp:coreProperties>
</file>

<file path=docProps/thumbnail.jpeg>
</file>